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726" r:id="rId4"/>
    <p:sldMasterId id="2147483738" r:id="rId5"/>
    <p:sldMasterId id="2147483750" r:id="rId6"/>
    <p:sldMasterId id="2147483861" r:id="rId7"/>
  </p:sldMasterIdLst>
  <p:notesMasterIdLst>
    <p:notesMasterId r:id="rId63"/>
  </p:notesMasterIdLst>
  <p:handoutMasterIdLst>
    <p:handoutMasterId r:id="rId64"/>
  </p:handoutMasterIdLst>
  <p:sldIdLst>
    <p:sldId id="256" r:id="rId8"/>
    <p:sldId id="257" r:id="rId9"/>
    <p:sldId id="325" r:id="rId10"/>
    <p:sldId id="326" r:id="rId11"/>
    <p:sldId id="327" r:id="rId12"/>
    <p:sldId id="261" r:id="rId13"/>
    <p:sldId id="264" r:id="rId14"/>
    <p:sldId id="259" r:id="rId15"/>
    <p:sldId id="262" r:id="rId16"/>
    <p:sldId id="268" r:id="rId17"/>
    <p:sldId id="260" r:id="rId18"/>
    <p:sldId id="270" r:id="rId19"/>
    <p:sldId id="269" r:id="rId20"/>
    <p:sldId id="273" r:id="rId21"/>
    <p:sldId id="272" r:id="rId22"/>
    <p:sldId id="275" r:id="rId23"/>
    <p:sldId id="276" r:id="rId24"/>
    <p:sldId id="266" r:id="rId25"/>
    <p:sldId id="277" r:id="rId26"/>
    <p:sldId id="278" r:id="rId27"/>
    <p:sldId id="279" r:id="rId28"/>
    <p:sldId id="286" r:id="rId29"/>
    <p:sldId id="280" r:id="rId30"/>
    <p:sldId id="281" r:id="rId31"/>
    <p:sldId id="282" r:id="rId32"/>
    <p:sldId id="284" r:id="rId33"/>
    <p:sldId id="285" r:id="rId34"/>
    <p:sldId id="267" r:id="rId35"/>
    <p:sldId id="288" r:id="rId36"/>
    <p:sldId id="289" r:id="rId37"/>
    <p:sldId id="290" r:id="rId38"/>
    <p:sldId id="291" r:id="rId39"/>
    <p:sldId id="265" r:id="rId40"/>
    <p:sldId id="287" r:id="rId41"/>
    <p:sldId id="328" r:id="rId42"/>
    <p:sldId id="320" r:id="rId43"/>
    <p:sldId id="321" r:id="rId44"/>
    <p:sldId id="322" r:id="rId45"/>
    <p:sldId id="323" r:id="rId46"/>
    <p:sldId id="329" r:id="rId47"/>
    <p:sldId id="294" r:id="rId48"/>
    <p:sldId id="330" r:id="rId49"/>
    <p:sldId id="319" r:id="rId50"/>
    <p:sldId id="331" r:id="rId51"/>
    <p:sldId id="332" r:id="rId52"/>
    <p:sldId id="305" r:id="rId53"/>
    <p:sldId id="306" r:id="rId54"/>
    <p:sldId id="318" r:id="rId55"/>
    <p:sldId id="314" r:id="rId56"/>
    <p:sldId id="315" r:id="rId57"/>
    <p:sldId id="295" r:id="rId58"/>
    <p:sldId id="316" r:id="rId59"/>
    <p:sldId id="324" r:id="rId60"/>
    <p:sldId id="317" r:id="rId61"/>
    <p:sldId id="307" r:id="rId6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4A18"/>
    <a:srgbClr val="FC6D45"/>
    <a:srgbClr val="FC805D"/>
    <a:srgbClr val="F2F6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2304" y="10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32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theme" Target="theme/theme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134F21-A5D6-4A4E-9E70-A9E0C8D94D97}" type="doc">
      <dgm:prSet loTypeId="urn:microsoft.com/office/officeart/2005/8/layout/funnel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139084D-568E-4580-BB1A-48A5D30FEC73}">
      <dgm:prSet phldrT="[文本]"/>
      <dgm:spPr/>
      <dgm:t>
        <a:bodyPr/>
        <a:lstStyle/>
        <a:p>
          <a:r>
            <a:rPr lang="zh-CN" altLang="en-US" dirty="0" smtClean="0"/>
            <a:t>电子</a:t>
          </a:r>
          <a:endParaRPr lang="zh-CN" altLang="en-US" dirty="0"/>
        </a:p>
      </dgm:t>
    </dgm:pt>
    <dgm:pt modelId="{E7DA0E69-8E1D-46E5-875F-948647BBD47D}" type="parTrans" cxnId="{EF94345D-5759-498D-95DE-B2D53360CEBF}">
      <dgm:prSet/>
      <dgm:spPr/>
      <dgm:t>
        <a:bodyPr/>
        <a:lstStyle/>
        <a:p>
          <a:endParaRPr lang="zh-CN" altLang="en-US"/>
        </a:p>
      </dgm:t>
    </dgm:pt>
    <dgm:pt modelId="{A23E981E-FBEF-450E-994B-0001BB7EE5BE}" type="sibTrans" cxnId="{EF94345D-5759-498D-95DE-B2D53360CEBF}">
      <dgm:prSet/>
      <dgm:spPr/>
      <dgm:t>
        <a:bodyPr/>
        <a:lstStyle/>
        <a:p>
          <a:endParaRPr lang="zh-CN" altLang="en-US"/>
        </a:p>
      </dgm:t>
    </dgm:pt>
    <dgm:pt modelId="{336A4D85-4AE0-4766-B344-D356F4141F4C}">
      <dgm:prSet phldrT="[文本]"/>
      <dgm:spPr/>
      <dgm:t>
        <a:bodyPr/>
        <a:lstStyle/>
        <a:p>
          <a:r>
            <a:rPr lang="zh-CN" altLang="en-US" dirty="0" smtClean="0"/>
            <a:t>光谱</a:t>
          </a:r>
          <a:endParaRPr lang="zh-CN" altLang="en-US" dirty="0"/>
        </a:p>
      </dgm:t>
    </dgm:pt>
    <dgm:pt modelId="{4182BCC0-66B7-486C-830D-983E79BC5BD2}" type="parTrans" cxnId="{C2788988-0725-4584-8C75-30A633A8F3E7}">
      <dgm:prSet/>
      <dgm:spPr/>
      <dgm:t>
        <a:bodyPr/>
        <a:lstStyle/>
        <a:p>
          <a:endParaRPr lang="zh-CN" altLang="en-US"/>
        </a:p>
      </dgm:t>
    </dgm:pt>
    <dgm:pt modelId="{E7792960-D1F9-4F61-A15A-A55DD08250A8}" type="sibTrans" cxnId="{C2788988-0725-4584-8C75-30A633A8F3E7}">
      <dgm:prSet/>
      <dgm:spPr/>
      <dgm:t>
        <a:bodyPr/>
        <a:lstStyle/>
        <a:p>
          <a:endParaRPr lang="zh-CN" altLang="en-US"/>
        </a:p>
      </dgm:t>
    </dgm:pt>
    <dgm:pt modelId="{5FD2C896-4497-4FB2-AF05-E662FB988975}">
      <dgm:prSet phldrT="[文本]"/>
      <dgm:spPr/>
      <dgm:t>
        <a:bodyPr/>
        <a:lstStyle/>
        <a:p>
          <a:r>
            <a:rPr lang="zh-CN" altLang="en-US" dirty="0" smtClean="0"/>
            <a:t>原子物理学</a:t>
          </a:r>
          <a:endParaRPr lang="zh-CN" altLang="en-US" dirty="0"/>
        </a:p>
      </dgm:t>
    </dgm:pt>
    <dgm:pt modelId="{7D5687F9-8ED4-43C2-8445-8AEE08878E31}" type="parTrans" cxnId="{86D87FED-E373-4084-AB5A-743A28126852}">
      <dgm:prSet/>
      <dgm:spPr/>
      <dgm:t>
        <a:bodyPr/>
        <a:lstStyle/>
        <a:p>
          <a:endParaRPr lang="zh-CN" altLang="en-US"/>
        </a:p>
      </dgm:t>
    </dgm:pt>
    <dgm:pt modelId="{C95184A0-3D7B-4283-A50A-5684F4882FA6}" type="sibTrans" cxnId="{86D87FED-E373-4084-AB5A-743A28126852}">
      <dgm:prSet/>
      <dgm:spPr/>
      <dgm:t>
        <a:bodyPr/>
        <a:lstStyle/>
        <a:p>
          <a:endParaRPr lang="zh-CN" altLang="en-US"/>
        </a:p>
      </dgm:t>
    </dgm:pt>
    <dgm:pt modelId="{530DA065-2F1C-48E8-8553-F80C8AF29D2D}" type="pres">
      <dgm:prSet presAssocID="{B6134F21-A5D6-4A4E-9E70-A9E0C8D94D97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3E31165-4A35-4976-9EEE-C2A4E2254769}" type="pres">
      <dgm:prSet presAssocID="{B6134F21-A5D6-4A4E-9E70-A9E0C8D94D97}" presName="ellipse" presStyleLbl="trBgShp" presStyleIdx="0" presStyleCnt="1"/>
      <dgm:spPr/>
    </dgm:pt>
    <dgm:pt modelId="{C8EF24E8-F902-4640-9451-BA392DE50C07}" type="pres">
      <dgm:prSet presAssocID="{B6134F21-A5D6-4A4E-9E70-A9E0C8D94D97}" presName="arrow1" presStyleLbl="fgShp" presStyleIdx="0" presStyleCnt="1"/>
      <dgm:spPr/>
    </dgm:pt>
    <dgm:pt modelId="{7A2D6F33-9E30-4C5C-A6DD-7DF2ADA7D795}" type="pres">
      <dgm:prSet presAssocID="{B6134F21-A5D6-4A4E-9E70-A9E0C8D94D97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0F5D1D1-7526-49EA-B1EC-E2931BB7EDA8}" type="pres">
      <dgm:prSet presAssocID="{336A4D85-4AE0-4766-B344-D356F4141F4C}" presName="item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0356E32-AA06-4DA1-9135-BC690B2756CE}" type="pres">
      <dgm:prSet presAssocID="{5FD2C896-4497-4FB2-AF05-E662FB988975}" presName="item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60BD743-88D5-4DBB-B427-E42FA7198023}" type="pres">
      <dgm:prSet presAssocID="{B6134F21-A5D6-4A4E-9E70-A9E0C8D94D97}" presName="funnel" presStyleLbl="trAlignAcc1" presStyleIdx="0" presStyleCnt="1"/>
      <dgm:spPr/>
    </dgm:pt>
  </dgm:ptLst>
  <dgm:cxnLst>
    <dgm:cxn modelId="{CB5FBDAB-3686-41A6-9E15-49902F464310}" type="presOf" srcId="{5FD2C896-4497-4FB2-AF05-E662FB988975}" destId="{7A2D6F33-9E30-4C5C-A6DD-7DF2ADA7D795}" srcOrd="0" destOrd="0" presId="urn:microsoft.com/office/officeart/2005/8/layout/funnel1"/>
    <dgm:cxn modelId="{C2788988-0725-4584-8C75-30A633A8F3E7}" srcId="{B6134F21-A5D6-4A4E-9E70-A9E0C8D94D97}" destId="{336A4D85-4AE0-4766-B344-D356F4141F4C}" srcOrd="1" destOrd="0" parTransId="{4182BCC0-66B7-486C-830D-983E79BC5BD2}" sibTransId="{E7792960-D1F9-4F61-A15A-A55DD08250A8}"/>
    <dgm:cxn modelId="{EF94345D-5759-498D-95DE-B2D53360CEBF}" srcId="{B6134F21-A5D6-4A4E-9E70-A9E0C8D94D97}" destId="{A139084D-568E-4580-BB1A-48A5D30FEC73}" srcOrd="0" destOrd="0" parTransId="{E7DA0E69-8E1D-46E5-875F-948647BBD47D}" sibTransId="{A23E981E-FBEF-450E-994B-0001BB7EE5BE}"/>
    <dgm:cxn modelId="{7493894F-27F3-49DA-8615-0C7CD17EF227}" type="presOf" srcId="{A139084D-568E-4580-BB1A-48A5D30FEC73}" destId="{40356E32-AA06-4DA1-9135-BC690B2756CE}" srcOrd="0" destOrd="0" presId="urn:microsoft.com/office/officeart/2005/8/layout/funnel1"/>
    <dgm:cxn modelId="{86D87FED-E373-4084-AB5A-743A28126852}" srcId="{B6134F21-A5D6-4A4E-9E70-A9E0C8D94D97}" destId="{5FD2C896-4497-4FB2-AF05-E662FB988975}" srcOrd="2" destOrd="0" parTransId="{7D5687F9-8ED4-43C2-8445-8AEE08878E31}" sibTransId="{C95184A0-3D7B-4283-A50A-5684F4882FA6}"/>
    <dgm:cxn modelId="{A0242124-2123-4527-8AD5-D34414A64460}" type="presOf" srcId="{336A4D85-4AE0-4766-B344-D356F4141F4C}" destId="{A0F5D1D1-7526-49EA-B1EC-E2931BB7EDA8}" srcOrd="0" destOrd="0" presId="urn:microsoft.com/office/officeart/2005/8/layout/funnel1"/>
    <dgm:cxn modelId="{64CF2E9E-F247-45CA-9772-BEC029F5D2B1}" type="presOf" srcId="{B6134F21-A5D6-4A4E-9E70-A9E0C8D94D97}" destId="{530DA065-2F1C-48E8-8553-F80C8AF29D2D}" srcOrd="0" destOrd="0" presId="urn:microsoft.com/office/officeart/2005/8/layout/funnel1"/>
    <dgm:cxn modelId="{18CE7B08-483F-44EF-969E-8E719DDE8ACA}" type="presParOf" srcId="{530DA065-2F1C-48E8-8553-F80C8AF29D2D}" destId="{E3E31165-4A35-4976-9EEE-C2A4E2254769}" srcOrd="0" destOrd="0" presId="urn:microsoft.com/office/officeart/2005/8/layout/funnel1"/>
    <dgm:cxn modelId="{874FF3F4-A9F8-4613-BB5A-D58CFB4B2FA9}" type="presParOf" srcId="{530DA065-2F1C-48E8-8553-F80C8AF29D2D}" destId="{C8EF24E8-F902-4640-9451-BA392DE50C07}" srcOrd="1" destOrd="0" presId="urn:microsoft.com/office/officeart/2005/8/layout/funnel1"/>
    <dgm:cxn modelId="{70FF6669-759E-4CAD-BB2E-8D1FA86F5940}" type="presParOf" srcId="{530DA065-2F1C-48E8-8553-F80C8AF29D2D}" destId="{7A2D6F33-9E30-4C5C-A6DD-7DF2ADA7D795}" srcOrd="2" destOrd="0" presId="urn:microsoft.com/office/officeart/2005/8/layout/funnel1"/>
    <dgm:cxn modelId="{253C3024-E18F-48CE-B2D9-AAA527A2CA63}" type="presParOf" srcId="{530DA065-2F1C-48E8-8553-F80C8AF29D2D}" destId="{A0F5D1D1-7526-49EA-B1EC-E2931BB7EDA8}" srcOrd="3" destOrd="0" presId="urn:microsoft.com/office/officeart/2005/8/layout/funnel1"/>
    <dgm:cxn modelId="{81B953F7-4A61-4866-9575-76F6235B93B9}" type="presParOf" srcId="{530DA065-2F1C-48E8-8553-F80C8AF29D2D}" destId="{40356E32-AA06-4DA1-9135-BC690B2756CE}" srcOrd="4" destOrd="0" presId="urn:microsoft.com/office/officeart/2005/8/layout/funnel1"/>
    <dgm:cxn modelId="{FD7423AA-E9ED-4E65-A0AB-A3C5A39CD2F1}" type="presParOf" srcId="{530DA065-2F1C-48E8-8553-F80C8AF29D2D}" destId="{960BD743-88D5-4DBB-B427-E42FA7198023}" srcOrd="5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1860A5-41A2-4C57-AD70-0A4E2A668C34}" type="datetimeFigureOut">
              <a:rPr lang="zh-CN" altLang="en-US" smtClean="0"/>
              <a:t>2016/3/1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ABB0C-EDE3-4A91-BF75-871B1A7A88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2837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40B1AA-EE1E-4817-9997-AD9BDEBB4191}" type="datetimeFigureOut">
              <a:rPr lang="zh-CN" altLang="en-US" smtClean="0"/>
              <a:t>2016/3/1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A3712-69C7-47DC-B581-3E1490B93B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028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A3712-69C7-47DC-B581-3E1490B93BA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896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坡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A3712-69C7-47DC-B581-3E1490B93BAF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751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A3712-69C7-47DC-B581-3E1490B93BA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910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“是无间也”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A3712-69C7-47DC-B581-3E1490B93BA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063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他早年一度经商，但由于他童年的教育，使他淡薄名利</a:t>
            </a:r>
          </a:p>
          <a:p>
            <a:r>
              <a:rPr lang="zh-CN" altLang="en-US" dirty="0" smtClean="0"/>
              <a:t>当他学问越钻越深的时候，他感到小小的书房已经不足以供他研究了。他需要更广阔的空间。为了追求真理，追求智慧，他决定外出游学。他和他的两兄弟划分了祖上的家产，各拿一份。德谟克利特分到了最少的那分，</a:t>
            </a:r>
            <a:r>
              <a:rPr lang="en-US" altLang="zh-CN" dirty="0" smtClean="0"/>
              <a:t>100</a:t>
            </a:r>
            <a:r>
              <a:rPr lang="zh-CN" altLang="en-US" dirty="0" smtClean="0"/>
              <a:t>塔仑特现金。他拿着这笔钱，漫游了希腊各地，度过地中海，到达了埃及，到达红海，到达巴比伦平原，往南一直到达埃塞俄比亚，往东到达印度，还在波斯结识了众多星相家。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他无所不学、无所不问。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A3712-69C7-47DC-B581-3E1490B93BA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470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A3712-69C7-47DC-B581-3E1490B93BA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939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柏拉图的宇宙观基本上是一种数学的宇宙观。他设想宇宙开头有两种直角三角形，一种是正方形的一半，另一种是等边三角形的一半。从这些三角形就合理地产生出四种正多面体，这就组成四种元素的微粒。火微粒是正四面体，气微粒是正八面体，水微粒是正二十面体，土微粒是立方体。第五种正多面体是由正五边形形成的十二面体，这是组成天上物质的第五种元素，叫做以太。整个宇宙是一个圆球，因为圆球是对称和完善的，球面上的任何一点都是一样。宇宙也是活的，运动的，有一个灵魂充溢全部空间。宇宙的运动是一种环行运动，因为圆周运动是最完善的，不需要手或脚来推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A3712-69C7-47DC-B581-3E1490B93BA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626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盖吕萨克是很赞赏道尔顿的原子论的，他提出了一个新的假说：在同温同压下，相同体积的不同气体含有相同数目的原子。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A3712-69C7-47DC-B581-3E1490B93BA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3731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A3712-69C7-47DC-B581-3E1490B93BA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559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戴维小时候家里比较穷，父亲去世的早，但他对化学有非常浓厚的兴趣。迫于生计，戴维不得不去药房工作。但是金子总会发光，后来贝多斯创办了气疗研究所，研究气体对人的作用。戴维的化学知识终于有了用武之地。在这里他发现了一氧化二氮俗称笑气对人体的刺激作用。戴维加入了朗福德伯爵的研究所，研究当时已经逐渐开始流行的电分解方法，由此一举成名。甚至当时拿破仑都要为他颁奖。虽然英法在打仗，但是戴维说，科学是为全人类服务的，欣然前往。到后来被册封为贵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A3712-69C7-47DC-B581-3E1490B93BA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65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6.jpe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2016/3/1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068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2016/3/1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832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483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483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2016/3/1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469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IAPCM 29 May 2013</a:t>
            </a:r>
            <a:endParaRPr lang="en-US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www.phy.cuhk.edu.hk/rbliu</a:t>
            </a: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58C2D9-84D2-4C4F-841A-6C1653FE24E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50392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IAPCM 29 May 2013</a:t>
            </a:r>
            <a:endParaRPr lang="en-US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www.phy.cuhk.edu.hk/rbliu</a:t>
            </a: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581F4F-2A28-4C3C-8086-9E2AF00B843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955618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IAPCM 29 May 2013</a:t>
            </a:r>
            <a:endParaRPr lang="en-US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www.phy.cuhk.edu.hk/rbliu</a:t>
            </a: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6B0344-7FC7-48FA-BBC4-D711E04B924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505854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IAPCM 29 May 2013</a:t>
            </a:r>
            <a:endParaRPr lang="en-US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www.phy.cuhk.edu.hk/rbliu</a:t>
            </a: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09261-2F30-46A8-8E93-135DE71874B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472421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IAPCM 29 May 2013</a:t>
            </a:r>
            <a:endParaRPr lang="en-US" altLang="zh-CN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www.phy.cuhk.edu.hk/rbliu</a:t>
            </a:r>
            <a:endParaRPr lang="en-US" altLang="zh-CN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19F20B-CA02-42AC-BDFA-7C0240108B0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111829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IAPCM 29 May 2013</a:t>
            </a:r>
            <a:endParaRPr lang="en-US" altLang="zh-C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www.phy.cuhk.edu.hk/rbliu</a:t>
            </a: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112B2F-84D5-49F5-B934-1611FF721DD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410091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IAPCM 29 May 2013</a:t>
            </a:r>
            <a:endParaRPr lang="en-US" altLang="zh-CN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www.phy.cuhk.edu.hk/rbliu</a:t>
            </a: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D36906-24FF-482A-85B9-E6A4D6769D7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080647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IAPCM 29 May 2013</a:t>
            </a:r>
            <a:endParaRPr lang="en-US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www.phy.cuhk.edu.hk/rbliu</a:t>
            </a: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D7B0B8-DC82-4F60-923B-AE9CC1E571A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62394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2016/3/1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07959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IAPCM 29 May 2013</a:t>
            </a:r>
            <a:endParaRPr lang="en-US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www.phy.cuhk.edu.hk/rbliu</a:t>
            </a: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86AD14-DACC-4F0C-BEB0-EE667FD0DFC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788011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IAPCM 29 May 2013</a:t>
            </a:r>
            <a:endParaRPr lang="en-US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www.phy.cuhk.edu.hk/rbliu</a:t>
            </a: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3D8757-92A8-4B16-895E-ED683DC53D7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884710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76202"/>
            <a:ext cx="2095500" cy="60499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2"/>
            <a:ext cx="6134100" cy="6049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IAPCM 29 May 2013</a:t>
            </a:r>
            <a:endParaRPr lang="en-US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www.phy.cuhk.edu.hk/rbliu</a:t>
            </a: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70344F-941A-4F26-B8D9-C9A5E771426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01463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IAPCM 29 May 2013</a:t>
            </a:r>
            <a:endParaRPr lang="en-US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www.phy.cuhk.edu.hk/rbliu</a:t>
            </a: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58C2D9-84D2-4C4F-841A-6C1653FE24E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754462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IAPCM 29 May 2013</a:t>
            </a:r>
            <a:endParaRPr lang="en-US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www.phy.cuhk.edu.hk/rbliu</a:t>
            </a: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581F4F-2A28-4C3C-8086-9E2AF00B843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429350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IAPCM 29 May 2013</a:t>
            </a:r>
            <a:endParaRPr lang="en-US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www.phy.cuhk.edu.hk/rbliu</a:t>
            </a: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6B0344-7FC7-48FA-BBC4-D711E04B924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74723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IAPCM 29 May 2013</a:t>
            </a:r>
            <a:endParaRPr lang="en-US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www.phy.cuhk.edu.hk/rbliu</a:t>
            </a: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09261-2F30-46A8-8E93-135DE71874B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046242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IAPCM 29 May 2013</a:t>
            </a:r>
            <a:endParaRPr lang="en-US" altLang="zh-CN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www.phy.cuhk.edu.hk/rbliu</a:t>
            </a:r>
            <a:endParaRPr lang="en-US" altLang="zh-CN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19F20B-CA02-42AC-BDFA-7C0240108B0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303708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IAPCM 29 May 2013</a:t>
            </a:r>
            <a:endParaRPr lang="en-US" altLang="zh-C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www.phy.cuhk.edu.hk/rbliu</a:t>
            </a: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112B2F-84D5-49F5-B934-1611FF721DD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329690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IAPCM 29 May 2013</a:t>
            </a:r>
            <a:endParaRPr lang="en-US" altLang="zh-CN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www.phy.cuhk.edu.hk/rbliu</a:t>
            </a: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D36906-24FF-482A-85B9-E6A4D6769D7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95235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2016/3/1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062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IAPCM 29 May 2013</a:t>
            </a:r>
            <a:endParaRPr lang="en-US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www.phy.cuhk.edu.hk/rbliu</a:t>
            </a: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D7B0B8-DC82-4F60-923B-AE9CC1E571A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11422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IAPCM 29 May 2013</a:t>
            </a:r>
            <a:endParaRPr lang="en-US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www.phy.cuhk.edu.hk/rbliu</a:t>
            </a: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86AD14-DACC-4F0C-BEB0-EE667FD0DFC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966537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IAPCM 29 May 2013</a:t>
            </a:r>
            <a:endParaRPr lang="en-US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www.phy.cuhk.edu.hk/rbliu</a:t>
            </a: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3D8757-92A8-4B16-895E-ED683DC53D7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82560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76202"/>
            <a:ext cx="2095500" cy="60499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2"/>
            <a:ext cx="6134100" cy="6049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IAPCM 29 May 2013</a:t>
            </a:r>
            <a:endParaRPr lang="en-US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www.phy.cuhk.edu.hk/rbliu</a:t>
            </a: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70344F-941A-4F26-B8D9-C9A5E771426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364811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2016/3/1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840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2016/3/1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9542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2016/3/1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5499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2016/3/1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8576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2016/3/1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2566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2016/3/1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753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2016/3/1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2104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2016/3/1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25607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2016/3/1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3366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2016/3/1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8644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2016/3/1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1664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483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483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2016/3/1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4901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IAPCM 29 May 2013</a:t>
            </a:r>
            <a:endParaRPr lang="en-US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www.phy.cuhk.edu.hk/rbliu</a:t>
            </a: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58C2D9-84D2-4C4F-841A-6C1653FE24E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77502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IAPCM 29 May 2013</a:t>
            </a:r>
            <a:endParaRPr lang="en-US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www.phy.cuhk.edu.hk/rbliu</a:t>
            </a: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581F4F-2A28-4C3C-8086-9E2AF00B843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8917786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IAPCM 29 May 2013</a:t>
            </a:r>
            <a:endParaRPr lang="en-US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www.phy.cuhk.edu.hk/rbliu</a:t>
            </a: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6B0344-7FC7-48FA-BBC4-D711E04B924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6977001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IAPCM 29 May 2013</a:t>
            </a:r>
            <a:endParaRPr lang="en-US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www.phy.cuhk.edu.hk/rbliu</a:t>
            </a: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09261-2F30-46A8-8E93-135DE71874B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089701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IAPCM 29 May 2013</a:t>
            </a:r>
            <a:endParaRPr lang="en-US" altLang="zh-CN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www.phy.cuhk.edu.hk/rbliu</a:t>
            </a:r>
            <a:endParaRPr lang="en-US" altLang="zh-CN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19F20B-CA02-42AC-BDFA-7C0240108B0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18817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2016/3/1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8149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IAPCM 29 May 2013</a:t>
            </a:r>
            <a:endParaRPr lang="en-US" altLang="zh-C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www.phy.cuhk.edu.hk/rbliu</a:t>
            </a: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112B2F-84D5-49F5-B934-1611FF721DD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3599129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IAPCM 29 May 2013</a:t>
            </a:r>
            <a:endParaRPr lang="en-US" altLang="zh-CN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www.phy.cuhk.edu.hk/rbliu</a:t>
            </a: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D36906-24FF-482A-85B9-E6A4D6769D7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771082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IAPCM 29 May 2013</a:t>
            </a:r>
            <a:endParaRPr lang="en-US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www.phy.cuhk.edu.hk/rbliu</a:t>
            </a: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D7B0B8-DC82-4F60-923B-AE9CC1E571A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508464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IAPCM 29 May 2013</a:t>
            </a:r>
            <a:endParaRPr lang="en-US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www.phy.cuhk.edu.hk/rbliu</a:t>
            </a: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86AD14-DACC-4F0C-BEB0-EE667FD0DFC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352099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IAPCM 29 May 2013</a:t>
            </a:r>
            <a:endParaRPr lang="en-US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www.phy.cuhk.edu.hk/rbliu</a:t>
            </a: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3D8757-92A8-4B16-895E-ED683DC53D7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933754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76202"/>
            <a:ext cx="2095500" cy="60499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2"/>
            <a:ext cx="6134100" cy="6049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IAPCM 29 May 2013</a:t>
            </a:r>
            <a:endParaRPr lang="en-US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www.phy.cuhk.edu.hk/rbliu</a:t>
            </a: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70344F-941A-4F26-B8D9-C9A5E771426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3917573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IAPCM 29 May 2013</a:t>
            </a:r>
            <a:endParaRPr lang="en-US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www.phy.cuhk.edu.hk/rbliu</a:t>
            </a: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58C2D9-84D2-4C4F-841A-6C1653FE24E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4781863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IAPCM 29 May 2013</a:t>
            </a:r>
            <a:endParaRPr lang="en-US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www.phy.cuhk.edu.hk/rbliu</a:t>
            </a: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581F4F-2A28-4C3C-8086-9E2AF00B843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2011105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IAPCM 29 May 2013</a:t>
            </a:r>
            <a:endParaRPr lang="en-US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www.phy.cuhk.edu.hk/rbliu</a:t>
            </a: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6B0344-7FC7-48FA-BBC4-D711E04B924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6678890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IAPCM 29 May 2013</a:t>
            </a:r>
            <a:endParaRPr lang="en-US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www.phy.cuhk.edu.hk/rbliu</a:t>
            </a: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09261-2F30-46A8-8E93-135DE71874B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19469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2016/3/1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31421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IAPCM 29 May 2013</a:t>
            </a:r>
            <a:endParaRPr lang="en-US" altLang="zh-CN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www.phy.cuhk.edu.hk/rbliu</a:t>
            </a:r>
            <a:endParaRPr lang="en-US" altLang="zh-CN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19F20B-CA02-42AC-BDFA-7C0240108B0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218520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IAPCM 29 May 2013</a:t>
            </a:r>
            <a:endParaRPr lang="en-US" altLang="zh-C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www.phy.cuhk.edu.hk/rbliu</a:t>
            </a: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112B2F-84D5-49F5-B934-1611FF721DD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2129535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IAPCM 29 May 2013</a:t>
            </a:r>
            <a:endParaRPr lang="en-US" altLang="zh-CN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www.phy.cuhk.edu.hk/rbliu</a:t>
            </a: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D36906-24FF-482A-85B9-E6A4D6769D7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2343045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IAPCM 29 May 2013</a:t>
            </a:r>
            <a:endParaRPr lang="en-US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www.phy.cuhk.edu.hk/rbliu</a:t>
            </a: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D7B0B8-DC82-4F60-923B-AE9CC1E571A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7925194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IAPCM 29 May 2013</a:t>
            </a:r>
            <a:endParaRPr lang="en-US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www.phy.cuhk.edu.hk/rbliu</a:t>
            </a: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86AD14-DACC-4F0C-BEB0-EE667FD0DFC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9877490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IAPCM 29 May 2013</a:t>
            </a:r>
            <a:endParaRPr lang="en-US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www.phy.cuhk.edu.hk/rbliu</a:t>
            </a: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3D8757-92A8-4B16-895E-ED683DC53D7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2958532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76202"/>
            <a:ext cx="2095500" cy="60499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2"/>
            <a:ext cx="6134100" cy="6049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IAPCM 29 May 2013</a:t>
            </a:r>
            <a:endParaRPr lang="en-US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www.phy.cuhk.edu.hk/rbliu</a:t>
            </a: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70344F-941A-4F26-B8D9-C9A5E771426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230959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/>
          <p:cNvSpPr/>
          <p:nvPr/>
        </p:nvSpPr>
        <p:spPr>
          <a:xfrm>
            <a:off x="1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hangingPunct="1">
              <a:defRPr/>
            </a:pPr>
            <a:endParaRPr lang="en-US" sz="1350"/>
          </a:p>
        </p:txBody>
      </p:sp>
      <p:grpSp>
        <p:nvGrpSpPr>
          <p:cNvPr id="5" name="组合 10"/>
          <p:cNvGrpSpPr>
            <a:grpSpLocks/>
          </p:cNvGrpSpPr>
          <p:nvPr/>
        </p:nvGrpSpPr>
        <p:grpSpPr bwMode="auto">
          <a:xfrm>
            <a:off x="468315" y="333375"/>
            <a:ext cx="2016125" cy="431800"/>
            <a:chOff x="467544" y="332704"/>
            <a:chExt cx="2016224" cy="432000"/>
          </a:xfrm>
        </p:grpSpPr>
        <p:pic>
          <p:nvPicPr>
            <p:cNvPr id="6" name="图片 11" descr="nenu3.jpg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CFDFF"/>
                </a:clrFrom>
                <a:clrTo>
                  <a:srgbClr val="FCFD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332704"/>
              <a:ext cx="531975" cy="4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图片 23" descr="nenu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7702" y="404704"/>
              <a:ext cx="1406066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组合 13"/>
          <p:cNvGrpSpPr>
            <a:grpSpLocks/>
          </p:cNvGrpSpPr>
          <p:nvPr/>
        </p:nvGrpSpPr>
        <p:grpSpPr bwMode="auto">
          <a:xfrm>
            <a:off x="171452" y="920750"/>
            <a:ext cx="8721725" cy="553998"/>
            <a:chOff x="171712" y="-171400"/>
            <a:chExt cx="8720768" cy="553889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251078" y="188892"/>
              <a:ext cx="864140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21"/>
            <p:cNvSpPr txBox="1">
              <a:spLocks noChangeArrowheads="1"/>
            </p:cNvSpPr>
            <p:nvPr/>
          </p:nvSpPr>
          <p:spPr bwMode="auto">
            <a:xfrm>
              <a:off x="171712" y="-171400"/>
              <a:ext cx="721593" cy="553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000">
                  <a:solidFill>
                    <a:srgbClr val="7F7F7F"/>
                  </a:solidFill>
                </a:rPr>
                <a:t>.....</a:t>
              </a:r>
              <a:endParaRPr lang="zh-CN" altLang="en-US" sz="3000">
                <a:solidFill>
                  <a:srgbClr val="7F7F7F"/>
                </a:solidFill>
              </a:endParaRPr>
            </a:p>
          </p:txBody>
        </p:sp>
      </p:grpSp>
      <p:grpSp>
        <p:nvGrpSpPr>
          <p:cNvPr id="13" name="组合 18"/>
          <p:cNvGrpSpPr>
            <a:grpSpLocks/>
          </p:cNvGrpSpPr>
          <p:nvPr/>
        </p:nvGrpSpPr>
        <p:grpSpPr bwMode="auto">
          <a:xfrm>
            <a:off x="2" y="1268413"/>
            <a:ext cx="9251947" cy="2978150"/>
            <a:chOff x="0" y="1268760"/>
            <a:chExt cx="9252478" cy="2978150"/>
          </a:xfrm>
        </p:grpSpPr>
        <p:pic>
          <p:nvPicPr>
            <p:cNvPr id="14" name="图片 19" descr="Untitled-5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268760"/>
              <a:ext cx="9144001" cy="297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5" name="组合 20"/>
            <p:cNvGrpSpPr>
              <a:grpSpLocks/>
            </p:cNvGrpSpPr>
            <p:nvPr/>
          </p:nvGrpSpPr>
          <p:grpSpPr bwMode="auto">
            <a:xfrm>
              <a:off x="251520" y="1268760"/>
              <a:ext cx="1440161" cy="720080"/>
              <a:chOff x="251520" y="1268760"/>
              <a:chExt cx="1440160" cy="720080"/>
            </a:xfrm>
          </p:grpSpPr>
          <p:sp>
            <p:nvSpPr>
              <p:cNvPr id="79" name="矩形 78"/>
              <p:cNvSpPr/>
              <p:nvPr/>
            </p:nvSpPr>
            <p:spPr>
              <a:xfrm>
                <a:off x="971605" y="1268760"/>
                <a:ext cx="720766" cy="720725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  <p:sp>
            <p:nvSpPr>
              <p:cNvPr id="80" name="矩形 79"/>
              <p:cNvSpPr/>
              <p:nvPr/>
            </p:nvSpPr>
            <p:spPr>
              <a:xfrm>
                <a:off x="250839" y="1268760"/>
                <a:ext cx="720766" cy="720725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</p:grpSp>
        <p:grpSp>
          <p:nvGrpSpPr>
            <p:cNvPr id="16" name="组合 22"/>
            <p:cNvGrpSpPr>
              <a:grpSpLocks/>
            </p:cNvGrpSpPr>
            <p:nvPr/>
          </p:nvGrpSpPr>
          <p:grpSpPr bwMode="auto">
            <a:xfrm>
              <a:off x="2411760" y="1268760"/>
              <a:ext cx="1440161" cy="720080"/>
              <a:chOff x="251520" y="1268760"/>
              <a:chExt cx="1440160" cy="720080"/>
            </a:xfrm>
          </p:grpSpPr>
          <p:sp>
            <p:nvSpPr>
              <p:cNvPr id="77" name="矩形 76"/>
              <p:cNvSpPr/>
              <p:nvPr/>
            </p:nvSpPr>
            <p:spPr>
              <a:xfrm>
                <a:off x="972077" y="1268760"/>
                <a:ext cx="719178" cy="720725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  <p:sp>
            <p:nvSpPr>
              <p:cNvPr id="78" name="矩形 77"/>
              <p:cNvSpPr/>
              <p:nvPr/>
            </p:nvSpPr>
            <p:spPr>
              <a:xfrm>
                <a:off x="251311" y="1268760"/>
                <a:ext cx="720766" cy="720725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</p:grpSp>
        <p:grpSp>
          <p:nvGrpSpPr>
            <p:cNvPr id="18" name="组合 23"/>
            <p:cNvGrpSpPr>
              <a:grpSpLocks/>
            </p:cNvGrpSpPr>
            <p:nvPr/>
          </p:nvGrpSpPr>
          <p:grpSpPr bwMode="auto">
            <a:xfrm>
              <a:off x="4572000" y="1268760"/>
              <a:ext cx="1440161" cy="720080"/>
              <a:chOff x="251520" y="1268760"/>
              <a:chExt cx="1440160" cy="720080"/>
            </a:xfrm>
          </p:grpSpPr>
          <p:sp>
            <p:nvSpPr>
              <p:cNvPr id="75" name="矩形 74"/>
              <p:cNvSpPr/>
              <p:nvPr/>
            </p:nvSpPr>
            <p:spPr>
              <a:xfrm>
                <a:off x="972548" y="1268760"/>
                <a:ext cx="719179" cy="720725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251782" y="1268760"/>
                <a:ext cx="720766" cy="720725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</p:grpSp>
        <p:grpSp>
          <p:nvGrpSpPr>
            <p:cNvPr id="19" name="组合 24"/>
            <p:cNvGrpSpPr>
              <a:grpSpLocks/>
            </p:cNvGrpSpPr>
            <p:nvPr/>
          </p:nvGrpSpPr>
          <p:grpSpPr bwMode="auto">
            <a:xfrm>
              <a:off x="6732240" y="1268760"/>
              <a:ext cx="1440161" cy="720080"/>
              <a:chOff x="251520" y="1268760"/>
              <a:chExt cx="1440160" cy="720080"/>
            </a:xfrm>
          </p:grpSpPr>
          <p:sp>
            <p:nvSpPr>
              <p:cNvPr id="73" name="矩形 72"/>
              <p:cNvSpPr/>
              <p:nvPr/>
            </p:nvSpPr>
            <p:spPr>
              <a:xfrm>
                <a:off x="973020" y="1268760"/>
                <a:ext cx="719178" cy="720725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252254" y="1268760"/>
                <a:ext cx="720766" cy="720725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</p:grpSp>
        <p:sp>
          <p:nvSpPr>
            <p:cNvPr id="20" name="矩形 19"/>
            <p:cNvSpPr/>
            <p:nvPr/>
          </p:nvSpPr>
          <p:spPr>
            <a:xfrm>
              <a:off x="8892098" y="1268760"/>
              <a:ext cx="252426" cy="720725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  <p:sp>
          <p:nvSpPr>
            <p:cNvPr id="21" name="矩形 20"/>
            <p:cNvSpPr/>
            <p:nvPr/>
          </p:nvSpPr>
          <p:spPr>
            <a:xfrm>
              <a:off x="250839" y="1989485"/>
              <a:ext cx="720766" cy="719137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1989485"/>
              <a:ext cx="250839" cy="719137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  <p:grpSp>
          <p:nvGrpSpPr>
            <p:cNvPr id="23" name="组合 28"/>
            <p:cNvGrpSpPr>
              <a:grpSpLocks/>
            </p:cNvGrpSpPr>
            <p:nvPr/>
          </p:nvGrpSpPr>
          <p:grpSpPr bwMode="auto">
            <a:xfrm>
              <a:off x="1691680" y="1988840"/>
              <a:ext cx="1440161" cy="720080"/>
              <a:chOff x="251520" y="1268760"/>
              <a:chExt cx="1440160" cy="720080"/>
            </a:xfrm>
          </p:grpSpPr>
          <p:sp>
            <p:nvSpPr>
              <p:cNvPr id="71" name="矩形 70"/>
              <p:cNvSpPr/>
              <p:nvPr/>
            </p:nvSpPr>
            <p:spPr>
              <a:xfrm>
                <a:off x="972978" y="1269405"/>
                <a:ext cx="719179" cy="719137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252212" y="1269405"/>
                <a:ext cx="720766" cy="719137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</p:grpSp>
        <p:grpSp>
          <p:nvGrpSpPr>
            <p:cNvPr id="24" name="组合 30"/>
            <p:cNvGrpSpPr>
              <a:grpSpLocks/>
            </p:cNvGrpSpPr>
            <p:nvPr/>
          </p:nvGrpSpPr>
          <p:grpSpPr bwMode="auto">
            <a:xfrm>
              <a:off x="3923928" y="1988840"/>
              <a:ext cx="1440161" cy="720080"/>
              <a:chOff x="251520" y="1268760"/>
              <a:chExt cx="1440160" cy="720080"/>
            </a:xfrm>
          </p:grpSpPr>
          <p:sp>
            <p:nvSpPr>
              <p:cNvPr id="69" name="矩形 68"/>
              <p:cNvSpPr/>
              <p:nvPr/>
            </p:nvSpPr>
            <p:spPr>
              <a:xfrm>
                <a:off x="972883" y="1269405"/>
                <a:ext cx="719179" cy="719137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252117" y="1269405"/>
                <a:ext cx="720766" cy="719137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</p:grpSp>
        <p:grpSp>
          <p:nvGrpSpPr>
            <p:cNvPr id="25" name="组合 31"/>
            <p:cNvGrpSpPr>
              <a:grpSpLocks/>
            </p:cNvGrpSpPr>
            <p:nvPr/>
          </p:nvGrpSpPr>
          <p:grpSpPr bwMode="auto">
            <a:xfrm>
              <a:off x="6012161" y="1988840"/>
              <a:ext cx="1440161" cy="720080"/>
              <a:chOff x="251520" y="1268760"/>
              <a:chExt cx="1440160" cy="720080"/>
            </a:xfrm>
          </p:grpSpPr>
          <p:sp>
            <p:nvSpPr>
              <p:cNvPr id="67" name="矩形 66"/>
              <p:cNvSpPr/>
              <p:nvPr/>
            </p:nvSpPr>
            <p:spPr>
              <a:xfrm>
                <a:off x="972333" y="1269405"/>
                <a:ext cx="719178" cy="719137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251567" y="1269405"/>
                <a:ext cx="720766" cy="719137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</p:grpSp>
        <p:sp>
          <p:nvSpPr>
            <p:cNvPr id="26" name="矩形 25"/>
            <p:cNvSpPr/>
            <p:nvPr/>
          </p:nvSpPr>
          <p:spPr>
            <a:xfrm>
              <a:off x="8892098" y="1989485"/>
              <a:ext cx="252426" cy="719137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  <p:sp>
          <p:nvSpPr>
            <p:cNvPr id="27" name="矩形 26"/>
            <p:cNvSpPr/>
            <p:nvPr/>
          </p:nvSpPr>
          <p:spPr>
            <a:xfrm>
              <a:off x="8172919" y="1989485"/>
              <a:ext cx="719179" cy="719137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  <p:sp>
          <p:nvSpPr>
            <p:cNvPr id="28" name="矩形 27"/>
            <p:cNvSpPr/>
            <p:nvPr/>
          </p:nvSpPr>
          <p:spPr>
            <a:xfrm>
              <a:off x="0" y="2708622"/>
              <a:ext cx="250839" cy="720725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  <p:grpSp>
          <p:nvGrpSpPr>
            <p:cNvPr id="29" name="组合 35"/>
            <p:cNvGrpSpPr>
              <a:grpSpLocks/>
            </p:cNvGrpSpPr>
            <p:nvPr/>
          </p:nvGrpSpPr>
          <p:grpSpPr bwMode="auto">
            <a:xfrm>
              <a:off x="971600" y="2708920"/>
              <a:ext cx="1440161" cy="720080"/>
              <a:chOff x="251520" y="1268760"/>
              <a:chExt cx="1440160" cy="720080"/>
            </a:xfrm>
          </p:grpSpPr>
          <p:sp>
            <p:nvSpPr>
              <p:cNvPr id="65" name="矩形 64"/>
              <p:cNvSpPr/>
              <p:nvPr/>
            </p:nvSpPr>
            <p:spPr>
              <a:xfrm>
                <a:off x="972292" y="1268462"/>
                <a:ext cx="719179" cy="720725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251526" y="1268462"/>
                <a:ext cx="720766" cy="720725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</p:grpSp>
        <p:grpSp>
          <p:nvGrpSpPr>
            <p:cNvPr id="30" name="组合 36"/>
            <p:cNvGrpSpPr>
              <a:grpSpLocks/>
            </p:cNvGrpSpPr>
            <p:nvPr/>
          </p:nvGrpSpPr>
          <p:grpSpPr bwMode="auto">
            <a:xfrm>
              <a:off x="3131841" y="2708920"/>
              <a:ext cx="1440161" cy="720080"/>
              <a:chOff x="251520" y="1268760"/>
              <a:chExt cx="1440160" cy="720080"/>
            </a:xfrm>
          </p:grpSpPr>
          <p:sp>
            <p:nvSpPr>
              <p:cNvPr id="63" name="矩形 62"/>
              <p:cNvSpPr/>
              <p:nvPr/>
            </p:nvSpPr>
            <p:spPr>
              <a:xfrm>
                <a:off x="972763" y="1268462"/>
                <a:ext cx="719178" cy="720725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251997" y="1268462"/>
                <a:ext cx="720766" cy="720725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</p:grpSp>
        <p:grpSp>
          <p:nvGrpSpPr>
            <p:cNvPr id="31" name="组合 37"/>
            <p:cNvGrpSpPr>
              <a:grpSpLocks/>
            </p:cNvGrpSpPr>
            <p:nvPr/>
          </p:nvGrpSpPr>
          <p:grpSpPr bwMode="auto">
            <a:xfrm>
              <a:off x="5292081" y="2708920"/>
              <a:ext cx="1440161" cy="720080"/>
              <a:chOff x="251520" y="1268760"/>
              <a:chExt cx="1440160" cy="720080"/>
            </a:xfrm>
          </p:grpSpPr>
          <p:sp>
            <p:nvSpPr>
              <p:cNvPr id="61" name="矩形 60"/>
              <p:cNvSpPr/>
              <p:nvPr/>
            </p:nvSpPr>
            <p:spPr>
              <a:xfrm>
                <a:off x="971647" y="1268462"/>
                <a:ext cx="720766" cy="720725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250881" y="1268462"/>
                <a:ext cx="720766" cy="720725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</p:grpSp>
        <p:grpSp>
          <p:nvGrpSpPr>
            <p:cNvPr id="32" name="组合 38"/>
            <p:cNvGrpSpPr>
              <a:grpSpLocks/>
            </p:cNvGrpSpPr>
            <p:nvPr/>
          </p:nvGrpSpPr>
          <p:grpSpPr bwMode="auto">
            <a:xfrm>
              <a:off x="7452321" y="2708920"/>
              <a:ext cx="1440161" cy="720080"/>
              <a:chOff x="251520" y="1268760"/>
              <a:chExt cx="1440160" cy="720080"/>
            </a:xfrm>
          </p:grpSpPr>
          <p:sp>
            <p:nvSpPr>
              <p:cNvPr id="59" name="矩形 58"/>
              <p:cNvSpPr/>
              <p:nvPr/>
            </p:nvSpPr>
            <p:spPr>
              <a:xfrm>
                <a:off x="972118" y="1268462"/>
                <a:ext cx="719179" cy="720725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251352" y="1268462"/>
                <a:ext cx="720766" cy="720725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</p:grpSp>
        <p:grpSp>
          <p:nvGrpSpPr>
            <p:cNvPr id="33" name="组合 39"/>
            <p:cNvGrpSpPr>
              <a:grpSpLocks/>
            </p:cNvGrpSpPr>
            <p:nvPr/>
          </p:nvGrpSpPr>
          <p:grpSpPr bwMode="auto">
            <a:xfrm>
              <a:off x="251520" y="3429000"/>
              <a:ext cx="1440161" cy="720080"/>
              <a:chOff x="251520" y="1268760"/>
              <a:chExt cx="1440160" cy="720080"/>
            </a:xfrm>
          </p:grpSpPr>
          <p:sp>
            <p:nvSpPr>
              <p:cNvPr id="57" name="矩形 56"/>
              <p:cNvSpPr/>
              <p:nvPr/>
            </p:nvSpPr>
            <p:spPr>
              <a:xfrm>
                <a:off x="971605" y="1269107"/>
                <a:ext cx="720766" cy="719138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250839" y="1269107"/>
                <a:ext cx="720766" cy="719138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</p:grpSp>
        <p:grpSp>
          <p:nvGrpSpPr>
            <p:cNvPr id="34" name="组合 40"/>
            <p:cNvGrpSpPr>
              <a:grpSpLocks/>
            </p:cNvGrpSpPr>
            <p:nvPr/>
          </p:nvGrpSpPr>
          <p:grpSpPr bwMode="auto">
            <a:xfrm>
              <a:off x="2411760" y="3429000"/>
              <a:ext cx="1440161" cy="720080"/>
              <a:chOff x="251520" y="1268760"/>
              <a:chExt cx="1440160" cy="720080"/>
            </a:xfrm>
          </p:grpSpPr>
          <p:sp>
            <p:nvSpPr>
              <p:cNvPr id="55" name="矩形 54"/>
              <p:cNvSpPr/>
              <p:nvPr/>
            </p:nvSpPr>
            <p:spPr>
              <a:xfrm>
                <a:off x="972077" y="1269107"/>
                <a:ext cx="719178" cy="719138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251311" y="1269107"/>
                <a:ext cx="720766" cy="719138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</p:grpSp>
        <p:grpSp>
          <p:nvGrpSpPr>
            <p:cNvPr id="35" name="组合 41"/>
            <p:cNvGrpSpPr>
              <a:grpSpLocks/>
            </p:cNvGrpSpPr>
            <p:nvPr/>
          </p:nvGrpSpPr>
          <p:grpSpPr bwMode="auto">
            <a:xfrm>
              <a:off x="4572000" y="3429000"/>
              <a:ext cx="1440161" cy="720080"/>
              <a:chOff x="251520" y="1268760"/>
              <a:chExt cx="1440160" cy="720080"/>
            </a:xfrm>
          </p:grpSpPr>
          <p:sp>
            <p:nvSpPr>
              <p:cNvPr id="53" name="矩形 52"/>
              <p:cNvSpPr/>
              <p:nvPr/>
            </p:nvSpPr>
            <p:spPr>
              <a:xfrm>
                <a:off x="972548" y="1269107"/>
                <a:ext cx="719179" cy="719138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251782" y="1269107"/>
                <a:ext cx="720766" cy="719138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</p:grpSp>
        <p:grpSp>
          <p:nvGrpSpPr>
            <p:cNvPr id="36" name="组合 42"/>
            <p:cNvGrpSpPr>
              <a:grpSpLocks/>
            </p:cNvGrpSpPr>
            <p:nvPr/>
          </p:nvGrpSpPr>
          <p:grpSpPr bwMode="auto">
            <a:xfrm>
              <a:off x="6732240" y="3429000"/>
              <a:ext cx="1440161" cy="720080"/>
              <a:chOff x="251520" y="1268760"/>
              <a:chExt cx="1440160" cy="720080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973020" y="1269107"/>
                <a:ext cx="719178" cy="719138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252254" y="1269107"/>
                <a:ext cx="720766" cy="719138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</p:grpSp>
        <p:sp>
          <p:nvSpPr>
            <p:cNvPr id="37" name="矩形 36"/>
            <p:cNvSpPr/>
            <p:nvPr/>
          </p:nvSpPr>
          <p:spPr>
            <a:xfrm>
              <a:off x="8892098" y="3429347"/>
              <a:ext cx="252426" cy="719138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  <p:sp>
          <p:nvSpPr>
            <p:cNvPr id="38" name="矩形 37"/>
            <p:cNvSpPr/>
            <p:nvPr/>
          </p:nvSpPr>
          <p:spPr>
            <a:xfrm>
              <a:off x="250839" y="4148485"/>
              <a:ext cx="720766" cy="90487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  <p:sp>
          <p:nvSpPr>
            <p:cNvPr id="39" name="矩形 38"/>
            <p:cNvSpPr/>
            <p:nvPr/>
          </p:nvSpPr>
          <p:spPr>
            <a:xfrm>
              <a:off x="0" y="4148485"/>
              <a:ext cx="250839" cy="90487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  <p:grpSp>
          <p:nvGrpSpPr>
            <p:cNvPr id="40" name="组合 46"/>
            <p:cNvGrpSpPr>
              <a:grpSpLocks/>
            </p:cNvGrpSpPr>
            <p:nvPr/>
          </p:nvGrpSpPr>
          <p:grpSpPr bwMode="auto">
            <a:xfrm>
              <a:off x="1691680" y="4131088"/>
              <a:ext cx="1440161" cy="90000"/>
              <a:chOff x="251520" y="1268760"/>
              <a:chExt cx="1440160" cy="720080"/>
            </a:xfrm>
          </p:grpSpPr>
          <p:sp>
            <p:nvSpPr>
              <p:cNvPr id="49" name="矩形 48"/>
              <p:cNvSpPr/>
              <p:nvPr/>
            </p:nvSpPr>
            <p:spPr>
              <a:xfrm>
                <a:off x="972978" y="1268232"/>
                <a:ext cx="719179" cy="723984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252212" y="1268232"/>
                <a:ext cx="720766" cy="723984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</p:grpSp>
        <p:grpSp>
          <p:nvGrpSpPr>
            <p:cNvPr id="41" name="组合 47"/>
            <p:cNvGrpSpPr>
              <a:grpSpLocks/>
            </p:cNvGrpSpPr>
            <p:nvPr/>
          </p:nvGrpSpPr>
          <p:grpSpPr bwMode="auto">
            <a:xfrm>
              <a:off x="3851920" y="4149080"/>
              <a:ext cx="1440161" cy="72000"/>
              <a:chOff x="251520" y="1268760"/>
              <a:chExt cx="1440160" cy="720080"/>
            </a:xfrm>
          </p:grpSpPr>
          <p:sp>
            <p:nvSpPr>
              <p:cNvPr id="47" name="矩形 46"/>
              <p:cNvSpPr/>
              <p:nvPr/>
            </p:nvSpPr>
            <p:spPr>
              <a:xfrm>
                <a:off x="971862" y="1262809"/>
                <a:ext cx="719179" cy="730331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251096" y="1262809"/>
                <a:ext cx="720766" cy="730331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</p:grpSp>
        <p:grpSp>
          <p:nvGrpSpPr>
            <p:cNvPr id="42" name="组合 48"/>
            <p:cNvGrpSpPr>
              <a:grpSpLocks/>
            </p:cNvGrpSpPr>
            <p:nvPr/>
          </p:nvGrpSpPr>
          <p:grpSpPr bwMode="auto">
            <a:xfrm>
              <a:off x="6012161" y="4149080"/>
              <a:ext cx="1440161" cy="72000"/>
              <a:chOff x="251520" y="1268760"/>
              <a:chExt cx="1440160" cy="720080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972333" y="1262809"/>
                <a:ext cx="719178" cy="730331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251567" y="1262809"/>
                <a:ext cx="720766" cy="730331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</p:grpSp>
        <p:sp>
          <p:nvSpPr>
            <p:cNvPr id="43" name="矩形 42"/>
            <p:cNvSpPr/>
            <p:nvPr/>
          </p:nvSpPr>
          <p:spPr>
            <a:xfrm>
              <a:off x="8892095" y="4148485"/>
              <a:ext cx="360383" cy="73025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  <p:sp>
          <p:nvSpPr>
            <p:cNvPr id="44" name="矩形 43"/>
            <p:cNvSpPr/>
            <p:nvPr/>
          </p:nvSpPr>
          <p:spPr>
            <a:xfrm>
              <a:off x="8172918" y="4148485"/>
              <a:ext cx="719179" cy="73025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</p:grp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268518" y="4287332"/>
            <a:ext cx="8640960" cy="1013876"/>
          </a:xfrm>
        </p:spPr>
        <p:txBody>
          <a:bodyPr anchor="b"/>
          <a:lstStyle>
            <a:lvl1pPr algn="r"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251520" y="5358409"/>
            <a:ext cx="8640960" cy="590875"/>
          </a:xfrm>
        </p:spPr>
        <p:txBody>
          <a:bodyPr lIns="45720" rIns="45720"/>
          <a:lstStyle>
            <a:lvl1pPr marL="0" marR="48006" indent="0" algn="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  <a:extLst/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81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 sz="1050" smtClean="0">
                <a:solidFill>
                  <a:srgbClr val="FFFFFF"/>
                </a:solidFill>
              </a:defRPr>
            </a:lvl1pPr>
            <a:extLst/>
          </a:lstStyle>
          <a:p>
            <a:fld id="{CE8D5F43-11FC-4A47-8AB9-3C569A0CF75E}" type="datetimeFigureOut">
              <a:rPr lang="zh-CN" altLang="en-US" smtClean="0"/>
              <a:pPr/>
              <a:t>2016/3/1</a:t>
            </a:fld>
            <a:endParaRPr lang="zh-CN" altLang="en-US"/>
          </a:p>
        </p:txBody>
      </p:sp>
      <p:sp>
        <p:nvSpPr>
          <p:cNvPr id="82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83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25" smtClean="0">
                <a:solidFill>
                  <a:srgbClr val="FFFFFF"/>
                </a:solidFill>
              </a:defRPr>
            </a:lvl1pPr>
            <a:extLst/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137599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050"/>
            </a:lvl5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 rtlCol="0"/>
          <a:lstStyle>
            <a:lvl1pPr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extLst/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6727827" y="6408742"/>
            <a:ext cx="1588591" cy="365125"/>
          </a:xfrm>
        </p:spPr>
        <p:txBody>
          <a:bodyPr/>
          <a:lstStyle>
            <a:lvl1pPr algn="ctr">
              <a:defRPr sz="1050"/>
            </a:lvl1pPr>
            <a:extLst/>
          </a:lstStyle>
          <a:p>
            <a:fld id="{CE8D5F43-11FC-4A47-8AB9-3C569A0CF75E}" type="datetimeFigureOut">
              <a:rPr lang="zh-CN" altLang="en-US" smtClean="0"/>
              <a:pPr/>
              <a:t>2016/3/1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/>
            </a:lvl1pPr>
            <a:extLst/>
          </a:lstStyle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532442" y="6408742"/>
            <a:ext cx="481385" cy="365125"/>
          </a:xfrm>
        </p:spPr>
        <p:txBody>
          <a:bodyPr/>
          <a:lstStyle>
            <a:lvl1pPr>
              <a:defRPr/>
            </a:lvl1pPr>
            <a:extLst/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59595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995710"/>
          </a:xfrm>
        </p:spPr>
        <p:txBody>
          <a:bodyPr/>
          <a:lstStyle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extLst/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>
              <a:buNone/>
              <a:defRPr sz="1500" b="1"/>
            </a:lvl2pPr>
            <a:lvl3pPr>
              <a:buNone/>
              <a:defRPr sz="1350" b="1"/>
            </a:lvl3pPr>
            <a:lvl4pPr>
              <a:buNone/>
              <a:defRPr sz="1200" b="1"/>
            </a:lvl4pPr>
            <a:lvl5pPr>
              <a:buNone/>
              <a:defRPr sz="1200" b="1"/>
            </a:lvl5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8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>
              <a:buNone/>
              <a:defRPr sz="1500" b="1"/>
            </a:lvl2pPr>
            <a:lvl3pPr>
              <a:buNone/>
              <a:defRPr sz="1350" b="1"/>
            </a:lvl3pPr>
            <a:lvl4pPr>
              <a:buNone/>
              <a:defRPr sz="1200" b="1"/>
            </a:lvl4pPr>
            <a:lvl5pPr>
              <a:buNone/>
              <a:defRPr sz="1200" b="1"/>
            </a:lvl5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8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1444298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8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fld id="{CE8D5F43-11FC-4A47-8AB9-3C569A0CF75E}" type="datetimeFigureOut">
              <a:rPr lang="zh-CN" altLang="en-US" smtClean="0"/>
              <a:pPr/>
              <a:t>2016/3/1</a:t>
            </a:fld>
            <a:endParaRPr lang="zh-CN" altLang="en-US"/>
          </a:p>
        </p:txBody>
      </p:sp>
      <p:sp>
        <p:nvSpPr>
          <p:cNvPr id="9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endParaRPr lang="zh-CN" altLang="en-US"/>
          </a:p>
        </p:txBody>
      </p:sp>
      <p:sp>
        <p:nvSpPr>
          <p:cNvPr id="10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929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2016/3/1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957803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fld id="{CE8D5F43-11FC-4A47-8AB9-3C569A0CF75E}" type="datetimeFigureOut">
              <a:rPr lang="zh-CN" altLang="en-US" smtClean="0"/>
              <a:pPr/>
              <a:t>2016/3/1</a:t>
            </a:fld>
            <a:endParaRPr lang="zh-CN" alt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endParaRPr lang="zh-CN" altLang="en-US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04515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1875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200"/>
            </a:lvl1pPr>
            <a:lvl2pPr>
              <a:buNone/>
              <a:defRPr sz="900"/>
            </a:lvl2pPr>
            <a:lvl3pPr>
              <a:buNone/>
              <a:defRPr sz="750"/>
            </a:lvl3pPr>
            <a:lvl4pPr>
              <a:buNone/>
              <a:defRPr sz="675"/>
            </a:lvl4pPr>
            <a:lvl5pPr>
              <a:buNone/>
              <a:defRPr sz="675"/>
            </a:lvl5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fld id="{CE8D5F43-11FC-4A47-8AB9-3C569A0CF75E}" type="datetimeFigureOut">
              <a:rPr lang="zh-CN" altLang="en-US" smtClean="0"/>
              <a:pPr/>
              <a:t>2016/3/1</a:t>
            </a:fld>
            <a:endParaRPr lang="zh-CN" altLang="en-US"/>
          </a:p>
        </p:txBody>
      </p:sp>
      <p:sp>
        <p:nvSpPr>
          <p:cNvPr id="7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endParaRPr lang="zh-CN" altLang="en-US"/>
          </a:p>
        </p:txBody>
      </p:sp>
      <p:sp>
        <p:nvSpPr>
          <p:cNvPr id="8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79262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33"/>
            <a:ext cx="8229600" cy="4386071"/>
          </a:xfrm>
        </p:spPr>
        <p:txBody>
          <a:bodyPr vert="eaVert"/>
          <a:lstStyle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fld id="{CE8D5F43-11FC-4A47-8AB9-3C569A0CF75E}" type="datetimeFigureOut">
              <a:rPr lang="zh-CN" altLang="en-US" smtClean="0"/>
              <a:pPr/>
              <a:t>2016/3/1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18433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4"/>
            <a:ext cx="1777470" cy="5592761"/>
          </a:xfrm>
        </p:spPr>
        <p:txBody>
          <a:bodyPr vert="eaVert"/>
          <a:lstStyle>
            <a:extLst/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fld id="{CE8D5F43-11FC-4A47-8AB9-3C569A0CF75E}" type="datetimeFigureOut">
              <a:rPr lang="zh-CN" altLang="en-US" smtClean="0"/>
              <a:pPr/>
              <a:t>2016/3/1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34558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7"/>
          <p:cNvGrpSpPr>
            <a:grpSpLocks/>
          </p:cNvGrpSpPr>
          <p:nvPr/>
        </p:nvGrpSpPr>
        <p:grpSpPr bwMode="auto">
          <a:xfrm>
            <a:off x="0" y="-1133475"/>
            <a:ext cx="9251950" cy="2978150"/>
            <a:chOff x="0" y="1268760"/>
            <a:chExt cx="9252480" cy="2978150"/>
          </a:xfrm>
        </p:grpSpPr>
        <p:pic>
          <p:nvPicPr>
            <p:cNvPr id="3" name="图片 10" descr="Untitled-5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268760"/>
              <a:ext cx="9144000" cy="297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" name="组合 11"/>
            <p:cNvGrpSpPr>
              <a:grpSpLocks/>
            </p:cNvGrpSpPr>
            <p:nvPr/>
          </p:nvGrpSpPr>
          <p:grpSpPr bwMode="auto">
            <a:xfrm>
              <a:off x="251520" y="1268760"/>
              <a:ext cx="1440160" cy="720080"/>
              <a:chOff x="251520" y="1268760"/>
              <a:chExt cx="1440160" cy="720080"/>
            </a:xfrm>
          </p:grpSpPr>
          <p:sp>
            <p:nvSpPr>
              <p:cNvPr id="67" name="矩形 66"/>
              <p:cNvSpPr/>
              <p:nvPr/>
            </p:nvSpPr>
            <p:spPr>
              <a:xfrm>
                <a:off x="971605" y="1268760"/>
                <a:ext cx="720766" cy="720725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250839" y="1268760"/>
                <a:ext cx="720766" cy="720725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</p:grpSp>
        <p:grpSp>
          <p:nvGrpSpPr>
            <p:cNvPr id="5" name="组合 12"/>
            <p:cNvGrpSpPr>
              <a:grpSpLocks/>
            </p:cNvGrpSpPr>
            <p:nvPr/>
          </p:nvGrpSpPr>
          <p:grpSpPr bwMode="auto">
            <a:xfrm>
              <a:off x="2411760" y="1268760"/>
              <a:ext cx="1440160" cy="720080"/>
              <a:chOff x="251520" y="1268760"/>
              <a:chExt cx="1440160" cy="720080"/>
            </a:xfrm>
          </p:grpSpPr>
          <p:sp>
            <p:nvSpPr>
              <p:cNvPr id="65" name="矩形 64"/>
              <p:cNvSpPr/>
              <p:nvPr/>
            </p:nvSpPr>
            <p:spPr>
              <a:xfrm>
                <a:off x="972077" y="1268760"/>
                <a:ext cx="719178" cy="720725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251311" y="1268760"/>
                <a:ext cx="720766" cy="720725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</p:grpSp>
        <p:grpSp>
          <p:nvGrpSpPr>
            <p:cNvPr id="6" name="组合 13"/>
            <p:cNvGrpSpPr>
              <a:grpSpLocks/>
            </p:cNvGrpSpPr>
            <p:nvPr/>
          </p:nvGrpSpPr>
          <p:grpSpPr bwMode="auto">
            <a:xfrm>
              <a:off x="4572000" y="1268760"/>
              <a:ext cx="1440160" cy="720080"/>
              <a:chOff x="251520" y="1268760"/>
              <a:chExt cx="1440160" cy="720080"/>
            </a:xfrm>
          </p:grpSpPr>
          <p:sp>
            <p:nvSpPr>
              <p:cNvPr id="63" name="矩形 62"/>
              <p:cNvSpPr/>
              <p:nvPr/>
            </p:nvSpPr>
            <p:spPr>
              <a:xfrm>
                <a:off x="972548" y="1268760"/>
                <a:ext cx="719179" cy="720725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251782" y="1268760"/>
                <a:ext cx="720766" cy="720725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</p:grpSp>
        <p:grpSp>
          <p:nvGrpSpPr>
            <p:cNvPr id="7" name="组合 14"/>
            <p:cNvGrpSpPr>
              <a:grpSpLocks/>
            </p:cNvGrpSpPr>
            <p:nvPr/>
          </p:nvGrpSpPr>
          <p:grpSpPr bwMode="auto">
            <a:xfrm>
              <a:off x="6732240" y="1268760"/>
              <a:ext cx="1440160" cy="720080"/>
              <a:chOff x="251520" y="1268760"/>
              <a:chExt cx="1440160" cy="720080"/>
            </a:xfrm>
          </p:grpSpPr>
          <p:sp>
            <p:nvSpPr>
              <p:cNvPr id="61" name="矩形 60"/>
              <p:cNvSpPr/>
              <p:nvPr/>
            </p:nvSpPr>
            <p:spPr>
              <a:xfrm>
                <a:off x="973020" y="1268760"/>
                <a:ext cx="719178" cy="720725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252254" y="1268760"/>
                <a:ext cx="720766" cy="720725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</p:grpSp>
        <p:sp>
          <p:nvSpPr>
            <p:cNvPr id="8" name="矩形 7"/>
            <p:cNvSpPr/>
            <p:nvPr/>
          </p:nvSpPr>
          <p:spPr>
            <a:xfrm>
              <a:off x="8892097" y="1268760"/>
              <a:ext cx="252426" cy="720725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  <p:sp>
          <p:nvSpPr>
            <p:cNvPr id="9" name="矩形 8"/>
            <p:cNvSpPr/>
            <p:nvPr/>
          </p:nvSpPr>
          <p:spPr>
            <a:xfrm>
              <a:off x="250839" y="1989485"/>
              <a:ext cx="720766" cy="719138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1989485"/>
              <a:ext cx="250839" cy="719138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  <p:grpSp>
          <p:nvGrpSpPr>
            <p:cNvPr id="11" name="组合 19"/>
            <p:cNvGrpSpPr>
              <a:grpSpLocks/>
            </p:cNvGrpSpPr>
            <p:nvPr/>
          </p:nvGrpSpPr>
          <p:grpSpPr bwMode="auto">
            <a:xfrm>
              <a:off x="1691680" y="1988840"/>
              <a:ext cx="1440160" cy="720080"/>
              <a:chOff x="251520" y="1268760"/>
              <a:chExt cx="1440160" cy="720080"/>
            </a:xfrm>
          </p:grpSpPr>
          <p:sp>
            <p:nvSpPr>
              <p:cNvPr id="59" name="矩形 58"/>
              <p:cNvSpPr/>
              <p:nvPr/>
            </p:nvSpPr>
            <p:spPr>
              <a:xfrm>
                <a:off x="972978" y="1269405"/>
                <a:ext cx="719179" cy="719138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252212" y="1269405"/>
                <a:ext cx="720766" cy="719138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</p:grpSp>
        <p:grpSp>
          <p:nvGrpSpPr>
            <p:cNvPr id="12" name="组合 20"/>
            <p:cNvGrpSpPr>
              <a:grpSpLocks/>
            </p:cNvGrpSpPr>
            <p:nvPr/>
          </p:nvGrpSpPr>
          <p:grpSpPr bwMode="auto">
            <a:xfrm>
              <a:off x="3923928" y="1988840"/>
              <a:ext cx="1440160" cy="720080"/>
              <a:chOff x="251520" y="1268760"/>
              <a:chExt cx="1440160" cy="720080"/>
            </a:xfrm>
          </p:grpSpPr>
          <p:sp>
            <p:nvSpPr>
              <p:cNvPr id="57" name="矩形 56"/>
              <p:cNvSpPr/>
              <p:nvPr/>
            </p:nvSpPr>
            <p:spPr>
              <a:xfrm>
                <a:off x="972883" y="1269405"/>
                <a:ext cx="719179" cy="719138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252117" y="1269405"/>
                <a:ext cx="720766" cy="719138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</p:grpSp>
        <p:grpSp>
          <p:nvGrpSpPr>
            <p:cNvPr id="13" name="组合 22"/>
            <p:cNvGrpSpPr>
              <a:grpSpLocks/>
            </p:cNvGrpSpPr>
            <p:nvPr/>
          </p:nvGrpSpPr>
          <p:grpSpPr bwMode="auto">
            <a:xfrm>
              <a:off x="6012160" y="1988840"/>
              <a:ext cx="1440160" cy="720080"/>
              <a:chOff x="251520" y="1268760"/>
              <a:chExt cx="1440160" cy="720080"/>
            </a:xfrm>
          </p:grpSpPr>
          <p:sp>
            <p:nvSpPr>
              <p:cNvPr id="55" name="矩形 54"/>
              <p:cNvSpPr/>
              <p:nvPr/>
            </p:nvSpPr>
            <p:spPr>
              <a:xfrm>
                <a:off x="972333" y="1269405"/>
                <a:ext cx="719178" cy="719138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251567" y="1269405"/>
                <a:ext cx="720766" cy="719138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8892097" y="1989485"/>
              <a:ext cx="252426" cy="719138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  <p:sp>
          <p:nvSpPr>
            <p:cNvPr id="15" name="矩形 14"/>
            <p:cNvSpPr/>
            <p:nvPr/>
          </p:nvSpPr>
          <p:spPr>
            <a:xfrm>
              <a:off x="8172918" y="1989485"/>
              <a:ext cx="719179" cy="719138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  <p:sp>
          <p:nvSpPr>
            <p:cNvPr id="16" name="矩形 15"/>
            <p:cNvSpPr/>
            <p:nvPr/>
          </p:nvSpPr>
          <p:spPr>
            <a:xfrm>
              <a:off x="0" y="2708623"/>
              <a:ext cx="250839" cy="720725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  <p:grpSp>
          <p:nvGrpSpPr>
            <p:cNvPr id="17" name="组合 26"/>
            <p:cNvGrpSpPr>
              <a:grpSpLocks/>
            </p:cNvGrpSpPr>
            <p:nvPr/>
          </p:nvGrpSpPr>
          <p:grpSpPr bwMode="auto">
            <a:xfrm>
              <a:off x="971600" y="2708920"/>
              <a:ext cx="1440160" cy="720080"/>
              <a:chOff x="251520" y="1268760"/>
              <a:chExt cx="1440160" cy="720080"/>
            </a:xfrm>
          </p:grpSpPr>
          <p:sp>
            <p:nvSpPr>
              <p:cNvPr id="53" name="矩形 52"/>
              <p:cNvSpPr/>
              <p:nvPr/>
            </p:nvSpPr>
            <p:spPr>
              <a:xfrm>
                <a:off x="972292" y="1268463"/>
                <a:ext cx="719179" cy="720725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251526" y="1268463"/>
                <a:ext cx="720766" cy="720725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</p:grpSp>
        <p:grpSp>
          <p:nvGrpSpPr>
            <p:cNvPr id="18" name="组合 27"/>
            <p:cNvGrpSpPr>
              <a:grpSpLocks/>
            </p:cNvGrpSpPr>
            <p:nvPr/>
          </p:nvGrpSpPr>
          <p:grpSpPr bwMode="auto">
            <a:xfrm>
              <a:off x="3131840" y="2708920"/>
              <a:ext cx="1440160" cy="720080"/>
              <a:chOff x="251520" y="1268760"/>
              <a:chExt cx="1440160" cy="720080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972763" y="1268463"/>
                <a:ext cx="719178" cy="720725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251997" y="1268463"/>
                <a:ext cx="720766" cy="720725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</p:grpSp>
        <p:grpSp>
          <p:nvGrpSpPr>
            <p:cNvPr id="19" name="组合 28"/>
            <p:cNvGrpSpPr>
              <a:grpSpLocks/>
            </p:cNvGrpSpPr>
            <p:nvPr/>
          </p:nvGrpSpPr>
          <p:grpSpPr bwMode="auto">
            <a:xfrm>
              <a:off x="5292080" y="2708920"/>
              <a:ext cx="1440160" cy="720080"/>
              <a:chOff x="251520" y="1268760"/>
              <a:chExt cx="1440160" cy="720080"/>
            </a:xfrm>
          </p:grpSpPr>
          <p:sp>
            <p:nvSpPr>
              <p:cNvPr id="49" name="矩形 48"/>
              <p:cNvSpPr/>
              <p:nvPr/>
            </p:nvSpPr>
            <p:spPr>
              <a:xfrm>
                <a:off x="971647" y="1268463"/>
                <a:ext cx="720766" cy="720725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250881" y="1268463"/>
                <a:ext cx="720766" cy="720725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</p:grpSp>
        <p:grpSp>
          <p:nvGrpSpPr>
            <p:cNvPr id="20" name="组合 30"/>
            <p:cNvGrpSpPr>
              <a:grpSpLocks/>
            </p:cNvGrpSpPr>
            <p:nvPr/>
          </p:nvGrpSpPr>
          <p:grpSpPr bwMode="auto">
            <a:xfrm>
              <a:off x="7452320" y="2708920"/>
              <a:ext cx="1440160" cy="720080"/>
              <a:chOff x="251520" y="1268760"/>
              <a:chExt cx="1440160" cy="720080"/>
            </a:xfrm>
          </p:grpSpPr>
          <p:sp>
            <p:nvSpPr>
              <p:cNvPr id="47" name="矩形 46"/>
              <p:cNvSpPr/>
              <p:nvPr/>
            </p:nvSpPr>
            <p:spPr>
              <a:xfrm>
                <a:off x="972118" y="1268463"/>
                <a:ext cx="719179" cy="720725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251352" y="1268463"/>
                <a:ext cx="720766" cy="720725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</p:grpSp>
        <p:grpSp>
          <p:nvGrpSpPr>
            <p:cNvPr id="21" name="组合 31"/>
            <p:cNvGrpSpPr>
              <a:grpSpLocks/>
            </p:cNvGrpSpPr>
            <p:nvPr/>
          </p:nvGrpSpPr>
          <p:grpSpPr bwMode="auto">
            <a:xfrm>
              <a:off x="251520" y="3429000"/>
              <a:ext cx="1440160" cy="720080"/>
              <a:chOff x="251520" y="1268760"/>
              <a:chExt cx="1440160" cy="720080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971605" y="1269108"/>
                <a:ext cx="720766" cy="719137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250839" y="1269108"/>
                <a:ext cx="720766" cy="719137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</p:grpSp>
        <p:grpSp>
          <p:nvGrpSpPr>
            <p:cNvPr id="22" name="组合 32"/>
            <p:cNvGrpSpPr>
              <a:grpSpLocks/>
            </p:cNvGrpSpPr>
            <p:nvPr/>
          </p:nvGrpSpPr>
          <p:grpSpPr bwMode="auto">
            <a:xfrm>
              <a:off x="2411760" y="3429000"/>
              <a:ext cx="1440160" cy="720080"/>
              <a:chOff x="251520" y="1268760"/>
              <a:chExt cx="1440160" cy="720080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972077" y="1269108"/>
                <a:ext cx="719178" cy="719137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251311" y="1269108"/>
                <a:ext cx="720766" cy="719137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</p:grpSp>
        <p:grpSp>
          <p:nvGrpSpPr>
            <p:cNvPr id="23" name="组合 33"/>
            <p:cNvGrpSpPr>
              <a:grpSpLocks/>
            </p:cNvGrpSpPr>
            <p:nvPr/>
          </p:nvGrpSpPr>
          <p:grpSpPr bwMode="auto">
            <a:xfrm>
              <a:off x="4572000" y="3429000"/>
              <a:ext cx="1440160" cy="720080"/>
              <a:chOff x="251520" y="1268760"/>
              <a:chExt cx="1440160" cy="720080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972548" y="1269108"/>
                <a:ext cx="719179" cy="719137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251782" y="1269108"/>
                <a:ext cx="720766" cy="719137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</p:grpSp>
        <p:grpSp>
          <p:nvGrpSpPr>
            <p:cNvPr id="24" name="组合 34"/>
            <p:cNvGrpSpPr>
              <a:grpSpLocks/>
            </p:cNvGrpSpPr>
            <p:nvPr/>
          </p:nvGrpSpPr>
          <p:grpSpPr bwMode="auto">
            <a:xfrm>
              <a:off x="6732240" y="3429000"/>
              <a:ext cx="1440160" cy="720080"/>
              <a:chOff x="251520" y="1268760"/>
              <a:chExt cx="1440160" cy="720080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973020" y="1269108"/>
                <a:ext cx="719178" cy="719137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252254" y="1269108"/>
                <a:ext cx="720766" cy="719137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</p:grpSp>
        <p:sp>
          <p:nvSpPr>
            <p:cNvPr id="25" name="矩形 24"/>
            <p:cNvSpPr/>
            <p:nvPr/>
          </p:nvSpPr>
          <p:spPr>
            <a:xfrm>
              <a:off x="8892097" y="3429348"/>
              <a:ext cx="252426" cy="719137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  <p:sp>
          <p:nvSpPr>
            <p:cNvPr id="26" name="矩形 25"/>
            <p:cNvSpPr/>
            <p:nvPr/>
          </p:nvSpPr>
          <p:spPr>
            <a:xfrm>
              <a:off x="250839" y="4148485"/>
              <a:ext cx="720766" cy="90488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  <p:sp>
          <p:nvSpPr>
            <p:cNvPr id="27" name="矩形 26"/>
            <p:cNvSpPr/>
            <p:nvPr/>
          </p:nvSpPr>
          <p:spPr>
            <a:xfrm>
              <a:off x="0" y="4148485"/>
              <a:ext cx="250839" cy="90488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  <p:grpSp>
          <p:nvGrpSpPr>
            <p:cNvPr id="28" name="组合 38"/>
            <p:cNvGrpSpPr>
              <a:grpSpLocks/>
            </p:cNvGrpSpPr>
            <p:nvPr/>
          </p:nvGrpSpPr>
          <p:grpSpPr bwMode="auto">
            <a:xfrm>
              <a:off x="1691680" y="4131088"/>
              <a:ext cx="1440160" cy="90000"/>
              <a:chOff x="251520" y="1268760"/>
              <a:chExt cx="1440160" cy="720080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972978" y="1268240"/>
                <a:ext cx="719179" cy="723976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252212" y="1268240"/>
                <a:ext cx="720766" cy="723976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</p:grpSp>
        <p:grpSp>
          <p:nvGrpSpPr>
            <p:cNvPr id="29" name="组合 39"/>
            <p:cNvGrpSpPr>
              <a:grpSpLocks/>
            </p:cNvGrpSpPr>
            <p:nvPr/>
          </p:nvGrpSpPr>
          <p:grpSpPr bwMode="auto">
            <a:xfrm>
              <a:off x="3851920" y="4149080"/>
              <a:ext cx="1440160" cy="72000"/>
              <a:chOff x="251520" y="1268760"/>
              <a:chExt cx="1440160" cy="720080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971862" y="1262809"/>
                <a:ext cx="719179" cy="730331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251096" y="1262809"/>
                <a:ext cx="720766" cy="730331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</p:grpSp>
        <p:grpSp>
          <p:nvGrpSpPr>
            <p:cNvPr id="30" name="组合 40"/>
            <p:cNvGrpSpPr>
              <a:grpSpLocks/>
            </p:cNvGrpSpPr>
            <p:nvPr/>
          </p:nvGrpSpPr>
          <p:grpSpPr bwMode="auto">
            <a:xfrm>
              <a:off x="6012160" y="4149080"/>
              <a:ext cx="1440160" cy="72000"/>
              <a:chOff x="251520" y="1268760"/>
              <a:chExt cx="1440160" cy="720080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972333" y="1262809"/>
                <a:ext cx="719178" cy="730331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51567" y="1262809"/>
                <a:ext cx="720766" cy="730331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</p:grpSp>
        <p:sp>
          <p:nvSpPr>
            <p:cNvPr id="31" name="矩形 30"/>
            <p:cNvSpPr/>
            <p:nvPr/>
          </p:nvSpPr>
          <p:spPr>
            <a:xfrm>
              <a:off x="8892097" y="4148485"/>
              <a:ext cx="360383" cy="73025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  <p:sp>
          <p:nvSpPr>
            <p:cNvPr id="32" name="矩形 31"/>
            <p:cNvSpPr/>
            <p:nvPr/>
          </p:nvSpPr>
          <p:spPr>
            <a:xfrm>
              <a:off x="8172918" y="4148485"/>
              <a:ext cx="719179" cy="73025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</p:grpSp>
      <p:sp>
        <p:nvSpPr>
          <p:cNvPr id="69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2016/3/1</a:t>
            </a:fld>
            <a:endParaRPr lang="zh-CN" altLang="en-US"/>
          </a:p>
        </p:txBody>
      </p:sp>
      <p:sp>
        <p:nvSpPr>
          <p:cNvPr id="70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1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39333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7"/>
          <p:cNvGrpSpPr>
            <a:grpSpLocks/>
          </p:cNvGrpSpPr>
          <p:nvPr/>
        </p:nvGrpSpPr>
        <p:grpSpPr bwMode="auto">
          <a:xfrm>
            <a:off x="2411414" y="1268417"/>
            <a:ext cx="5056525" cy="769937"/>
            <a:chOff x="2411760" y="1268760"/>
            <a:chExt cx="5056841" cy="769441"/>
          </a:xfrm>
        </p:grpSpPr>
        <p:sp>
          <p:nvSpPr>
            <p:cNvPr id="3" name="文本框 10"/>
            <p:cNvSpPr txBox="1">
              <a:spLocks noChangeArrowheads="1"/>
            </p:cNvSpPr>
            <p:nvPr/>
          </p:nvSpPr>
          <p:spPr bwMode="auto">
            <a:xfrm>
              <a:off x="2411760" y="1268760"/>
              <a:ext cx="2160240" cy="599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800">
                  <a:solidFill>
                    <a:srgbClr val="7F7F7F"/>
                  </a:solidFill>
                  <a:latin typeface="Impact" panose="020B0806030902050204" pitchFamily="34" charset="0"/>
                </a:rPr>
                <a:t>Zhangl</a:t>
              </a:r>
              <a:r>
                <a:rPr lang="en-US" altLang="zh-CN" sz="1800">
                  <a:latin typeface="Impact" panose="020B0806030902050204" pitchFamily="34" charset="0"/>
                </a:rPr>
                <a:t> Design</a:t>
              </a:r>
            </a:p>
            <a:p>
              <a:pPr eaLnBrk="1" hangingPunct="1"/>
              <a:endParaRPr lang="en-US" altLang="zh-CN" sz="600">
                <a:latin typeface="Impact" panose="020B0806030902050204" pitchFamily="34" charset="0"/>
              </a:endParaRPr>
            </a:p>
            <a:p>
              <a:pPr eaLnBrk="1" hangingPunct="1"/>
              <a:r>
                <a:rPr lang="en-US" altLang="zh-CN" sz="900">
                  <a:solidFill>
                    <a:srgbClr val="7F7F7F"/>
                  </a:solidFill>
                  <a:latin typeface="Calibri" panose="020F0502020204030204" pitchFamily="34" charset="0"/>
                </a:rPr>
                <a:t>zhangl179@nenu.edu.cn</a:t>
              </a:r>
              <a:endParaRPr lang="zh-CN" altLang="en-US" sz="1350">
                <a:solidFill>
                  <a:srgbClr val="7F7F7F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4572482" y="1268760"/>
              <a:ext cx="0" cy="769441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12"/>
            <p:cNvSpPr txBox="1">
              <a:spLocks noChangeArrowheads="1"/>
            </p:cNvSpPr>
            <p:nvPr/>
          </p:nvSpPr>
          <p:spPr bwMode="auto">
            <a:xfrm>
              <a:off x="4860032" y="1351801"/>
              <a:ext cx="2608569" cy="2306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900">
                  <a:latin typeface="华文细黑" panose="02010600040101010101" pitchFamily="2" charset="-122"/>
                  <a:ea typeface="华文细黑" panose="02010600040101010101" pitchFamily="2" charset="-122"/>
                </a:rPr>
                <a:t>本模板仅供校内教学使用，请勿用于商业使用！</a:t>
              </a:r>
              <a:endParaRPr lang="zh-CN" altLang="en-US" sz="135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2016/3/1</a:t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979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2016/3/1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667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2016/3/1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3138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image" Target="../media/image3.jpeg"/><Relationship Id="rId5" Type="http://schemas.openxmlformats.org/officeDocument/2006/relationships/slideLayout" Target="../slideLayouts/slideLayout71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259" name="Rectangle 27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5"/>
            <a:ext cx="8229600" cy="78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TW" smtClean="0"/>
          </a:p>
        </p:txBody>
      </p:sp>
      <p:sp>
        <p:nvSpPr>
          <p:cNvPr id="991260" name="Rectangle 2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24602"/>
            <a:ext cx="1727200" cy="37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>
                <a:solidFill>
                  <a:srgbClr val="003366"/>
                </a:solidFill>
                <a:latin typeface="Garamond" pitchFamily="18" charset="0"/>
              </a:defRPr>
            </a:lvl1pPr>
          </a:lstStyle>
          <a:p>
            <a:fld id="{CE8D5F43-11FC-4A47-8AB9-3C569A0CF75E}" type="datetimeFigureOut">
              <a:rPr lang="zh-CN" altLang="en-US" smtClean="0"/>
              <a:pPr/>
              <a:t>2016/3/1</a:t>
            </a:fld>
            <a:endParaRPr lang="zh-CN" altLang="en-US"/>
          </a:p>
        </p:txBody>
      </p:sp>
      <p:sp>
        <p:nvSpPr>
          <p:cNvPr id="991261" name="Rectangle 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38400" y="6324600"/>
            <a:ext cx="4953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>
                <a:solidFill>
                  <a:srgbClr val="003366"/>
                </a:solidFill>
                <a:latin typeface="Garamond" pitchFamily="18" charset="0"/>
              </a:defRPr>
            </a:lvl1pPr>
          </a:lstStyle>
          <a:p>
            <a:endParaRPr lang="zh-CN" altLang="en-US"/>
          </a:p>
        </p:txBody>
      </p:sp>
      <p:sp>
        <p:nvSpPr>
          <p:cNvPr id="991262" name="Rectangle 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000" y="6324602"/>
            <a:ext cx="1066800" cy="37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>
                <a:solidFill>
                  <a:srgbClr val="003366"/>
                </a:solidFill>
                <a:latin typeface="Garamond" pitchFamily="18" charset="0"/>
              </a:defRPr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91263" name="Freeform 31"/>
          <p:cNvSpPr>
            <a:spLocks noChangeArrowheads="1"/>
          </p:cNvSpPr>
          <p:nvPr/>
        </p:nvSpPr>
        <p:spPr bwMode="auto">
          <a:xfrm>
            <a:off x="381000" y="228600"/>
            <a:ext cx="8229600" cy="8382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rgbClr val="800000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zh-CN" altLang="en-US" sz="1350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991264" name="Line 32"/>
          <p:cNvSpPr>
            <a:spLocks noChangeShapeType="1"/>
          </p:cNvSpPr>
          <p:nvPr/>
        </p:nvSpPr>
        <p:spPr bwMode="auto">
          <a:xfrm>
            <a:off x="457200" y="6307138"/>
            <a:ext cx="8229600" cy="0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 sz="1350" smtClean="0">
              <a:solidFill>
                <a:srgbClr val="FFFF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37361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新細明體" pitchFamily="18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新細明體" pitchFamily="18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新細明體" pitchFamily="18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新細明體" pitchFamily="18" charset="-12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新細明體" pitchFamily="18" charset="-12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新細明體" pitchFamily="18" charset="-12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新細明體" pitchFamily="18" charset="-12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新細明體" pitchFamily="18" charset="-12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kumimoji="1"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kumimoji="1"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6200"/>
            <a:ext cx="8382000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TW" smtClean="0"/>
          </a:p>
        </p:txBody>
      </p:sp>
      <p:sp>
        <p:nvSpPr>
          <p:cNvPr id="813059" name="Rectangle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66800" y="6418263"/>
            <a:ext cx="4191000" cy="37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solidFill>
                  <a:srgbClr val="003366"/>
                </a:solidFill>
                <a:latin typeface="Garamond" pitchFamily="18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 smtClean="0"/>
              <a:t>IAPCM 29 May 2013</a:t>
            </a:r>
            <a:endParaRPr lang="en-US" altLang="zh-CN"/>
          </a:p>
        </p:txBody>
      </p:sp>
      <p:sp>
        <p:nvSpPr>
          <p:cNvPr id="813060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562600" y="6418263"/>
            <a:ext cx="2667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solidFill>
                  <a:srgbClr val="003366"/>
                </a:solidFill>
                <a:latin typeface="Garamond" pitchFamily="18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 smtClean="0"/>
              <a:t>www.phy.cuhk.edu.hk/rbliu</a:t>
            </a:r>
            <a:endParaRPr lang="en-US" altLang="zh-CN"/>
          </a:p>
        </p:txBody>
      </p:sp>
      <p:sp>
        <p:nvSpPr>
          <p:cNvPr id="81306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58200" y="6418263"/>
            <a:ext cx="609600" cy="37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solidFill>
                  <a:srgbClr val="003366"/>
                </a:solidFill>
                <a:latin typeface="Garamond" pitchFamily="18" charset="0"/>
              </a:defRPr>
            </a:lvl1pPr>
          </a:lstStyle>
          <a:p>
            <a:pPr>
              <a:defRPr/>
            </a:pPr>
            <a:fld id="{E40F9B95-6704-49C0-A00E-946891BA317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813063" name="Line 7"/>
          <p:cNvSpPr>
            <a:spLocks noChangeShapeType="1"/>
          </p:cNvSpPr>
          <p:nvPr/>
        </p:nvSpPr>
        <p:spPr bwMode="auto">
          <a:xfrm>
            <a:off x="1114426" y="6400800"/>
            <a:ext cx="7953375" cy="0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 sz="1350">
              <a:solidFill>
                <a:srgbClr val="000000"/>
              </a:solidFill>
            </a:endParaRPr>
          </a:p>
        </p:txBody>
      </p:sp>
      <p:pic>
        <p:nvPicPr>
          <p:cNvPr id="23559" name="Picture 9" descr="culogo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65100" y="6311902"/>
            <a:ext cx="685800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22842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kumimoji="1"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kumimoji="1"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6200"/>
            <a:ext cx="8382000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TW" smtClean="0"/>
          </a:p>
        </p:txBody>
      </p:sp>
      <p:sp>
        <p:nvSpPr>
          <p:cNvPr id="813059" name="Rectangle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66800" y="6418263"/>
            <a:ext cx="4191000" cy="37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solidFill>
                  <a:srgbClr val="003366"/>
                </a:solidFill>
                <a:latin typeface="Garamond" pitchFamily="18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 smtClean="0"/>
              <a:t>IAPCM 29 May 2013</a:t>
            </a:r>
            <a:endParaRPr lang="en-US" altLang="zh-CN"/>
          </a:p>
        </p:txBody>
      </p:sp>
      <p:sp>
        <p:nvSpPr>
          <p:cNvPr id="813060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562600" y="6418263"/>
            <a:ext cx="2667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solidFill>
                  <a:srgbClr val="003366"/>
                </a:solidFill>
                <a:latin typeface="Garamond" pitchFamily="18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 smtClean="0"/>
              <a:t>www.phy.cuhk.edu.hk/rbliu</a:t>
            </a:r>
            <a:endParaRPr lang="en-US" altLang="zh-CN"/>
          </a:p>
        </p:txBody>
      </p:sp>
      <p:sp>
        <p:nvSpPr>
          <p:cNvPr id="81306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58200" y="6418263"/>
            <a:ext cx="609600" cy="37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solidFill>
                  <a:srgbClr val="003366"/>
                </a:solidFill>
                <a:latin typeface="Garamond" pitchFamily="18" charset="0"/>
              </a:defRPr>
            </a:lvl1pPr>
          </a:lstStyle>
          <a:p>
            <a:pPr>
              <a:defRPr/>
            </a:pPr>
            <a:fld id="{E40F9B95-6704-49C0-A00E-946891BA317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813063" name="Line 7"/>
          <p:cNvSpPr>
            <a:spLocks noChangeShapeType="1"/>
          </p:cNvSpPr>
          <p:nvPr/>
        </p:nvSpPr>
        <p:spPr bwMode="auto">
          <a:xfrm>
            <a:off x="1114426" y="6400800"/>
            <a:ext cx="7953375" cy="0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 sz="1350">
              <a:solidFill>
                <a:srgbClr val="000000"/>
              </a:solidFill>
            </a:endParaRPr>
          </a:p>
        </p:txBody>
      </p:sp>
      <p:pic>
        <p:nvPicPr>
          <p:cNvPr id="23559" name="Picture 9" descr="culogo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65100" y="6311902"/>
            <a:ext cx="685800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1700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kumimoji="1"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kumimoji="1"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259" name="Rectangle 27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5"/>
            <a:ext cx="8229600" cy="78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TW" smtClean="0"/>
          </a:p>
        </p:txBody>
      </p:sp>
      <p:sp>
        <p:nvSpPr>
          <p:cNvPr id="991260" name="Rectangle 2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24602"/>
            <a:ext cx="1727200" cy="37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>
                <a:solidFill>
                  <a:srgbClr val="003366"/>
                </a:solidFill>
                <a:latin typeface="Garamond" pitchFamily="18" charset="0"/>
              </a:defRPr>
            </a:lvl1pPr>
          </a:lstStyle>
          <a:p>
            <a:fld id="{CE8D5F43-11FC-4A47-8AB9-3C569A0CF75E}" type="datetimeFigureOut">
              <a:rPr lang="zh-CN" altLang="en-US" smtClean="0"/>
              <a:pPr/>
              <a:t>2016/3/1</a:t>
            </a:fld>
            <a:endParaRPr lang="zh-CN" altLang="en-US"/>
          </a:p>
        </p:txBody>
      </p:sp>
      <p:sp>
        <p:nvSpPr>
          <p:cNvPr id="991261" name="Rectangle 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38400" y="6324600"/>
            <a:ext cx="4953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>
                <a:solidFill>
                  <a:srgbClr val="003366"/>
                </a:solidFill>
                <a:latin typeface="Garamond" pitchFamily="18" charset="0"/>
              </a:defRPr>
            </a:lvl1pPr>
          </a:lstStyle>
          <a:p>
            <a:endParaRPr lang="zh-CN" altLang="en-US"/>
          </a:p>
        </p:txBody>
      </p:sp>
      <p:sp>
        <p:nvSpPr>
          <p:cNvPr id="991262" name="Rectangle 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000" y="6324602"/>
            <a:ext cx="1066800" cy="37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>
                <a:solidFill>
                  <a:srgbClr val="003366"/>
                </a:solidFill>
                <a:latin typeface="Garamond" pitchFamily="18" charset="0"/>
              </a:defRPr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91263" name="Freeform 31"/>
          <p:cNvSpPr>
            <a:spLocks noChangeArrowheads="1"/>
          </p:cNvSpPr>
          <p:nvPr/>
        </p:nvSpPr>
        <p:spPr bwMode="auto">
          <a:xfrm>
            <a:off x="381000" y="228600"/>
            <a:ext cx="8229600" cy="8382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rgbClr val="800000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zh-CN" altLang="en-US" sz="1350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991264" name="Line 32"/>
          <p:cNvSpPr>
            <a:spLocks noChangeShapeType="1"/>
          </p:cNvSpPr>
          <p:nvPr/>
        </p:nvSpPr>
        <p:spPr bwMode="auto">
          <a:xfrm>
            <a:off x="457200" y="6307138"/>
            <a:ext cx="8229600" cy="0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 sz="1350" smtClean="0">
              <a:solidFill>
                <a:srgbClr val="FFFF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23816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新細明體" pitchFamily="18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新細明體" pitchFamily="18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新細明體" pitchFamily="18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新細明體" pitchFamily="18" charset="-12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新細明體" pitchFamily="18" charset="-12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新細明體" pitchFamily="18" charset="-12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新細明體" pitchFamily="18" charset="-12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新細明體" pitchFamily="18" charset="-12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kumimoji="1"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kumimoji="1"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6200"/>
            <a:ext cx="8382000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TW" smtClean="0"/>
          </a:p>
        </p:txBody>
      </p:sp>
      <p:sp>
        <p:nvSpPr>
          <p:cNvPr id="813059" name="Rectangle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66800" y="6418263"/>
            <a:ext cx="4191000" cy="37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solidFill>
                  <a:srgbClr val="003366"/>
                </a:solidFill>
                <a:latin typeface="Garamond" pitchFamily="18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 smtClean="0"/>
              <a:t>IAPCM 29 May 2013</a:t>
            </a:r>
            <a:endParaRPr lang="en-US" altLang="zh-CN"/>
          </a:p>
        </p:txBody>
      </p:sp>
      <p:sp>
        <p:nvSpPr>
          <p:cNvPr id="813060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562600" y="6418263"/>
            <a:ext cx="2667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solidFill>
                  <a:srgbClr val="003366"/>
                </a:solidFill>
                <a:latin typeface="Garamond" pitchFamily="18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 smtClean="0"/>
              <a:t>www.phy.cuhk.edu.hk/rbliu</a:t>
            </a:r>
            <a:endParaRPr lang="en-US" altLang="zh-CN"/>
          </a:p>
        </p:txBody>
      </p:sp>
      <p:sp>
        <p:nvSpPr>
          <p:cNvPr id="81306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58200" y="6418263"/>
            <a:ext cx="609600" cy="37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solidFill>
                  <a:srgbClr val="003366"/>
                </a:solidFill>
                <a:latin typeface="Garamond" pitchFamily="18" charset="0"/>
              </a:defRPr>
            </a:lvl1pPr>
          </a:lstStyle>
          <a:p>
            <a:pPr>
              <a:defRPr/>
            </a:pPr>
            <a:fld id="{E40F9B95-6704-49C0-A00E-946891BA317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813063" name="Line 7"/>
          <p:cNvSpPr>
            <a:spLocks noChangeShapeType="1"/>
          </p:cNvSpPr>
          <p:nvPr/>
        </p:nvSpPr>
        <p:spPr bwMode="auto">
          <a:xfrm>
            <a:off x="1114426" y="6400800"/>
            <a:ext cx="7953375" cy="0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 sz="1350">
              <a:solidFill>
                <a:srgbClr val="000000"/>
              </a:solidFill>
            </a:endParaRPr>
          </a:p>
        </p:txBody>
      </p:sp>
      <p:pic>
        <p:nvPicPr>
          <p:cNvPr id="23559" name="Picture 9" descr="culogo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65100" y="6311902"/>
            <a:ext cx="685800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37703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iming>
    <p:tnLst>
      <p:par>
        <p:cTn id="1" dur="indefinite" restart="never" nodeType="tmRoot"/>
      </p:par>
    </p:tnLst>
  </p:timing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kumimoji="1"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kumimoji="1"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6200"/>
            <a:ext cx="8382000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TW" smtClean="0"/>
          </a:p>
        </p:txBody>
      </p:sp>
      <p:sp>
        <p:nvSpPr>
          <p:cNvPr id="813059" name="Rectangle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66800" y="6418263"/>
            <a:ext cx="4191000" cy="37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solidFill>
                  <a:srgbClr val="003366"/>
                </a:solidFill>
                <a:latin typeface="Garamond" pitchFamily="18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 smtClean="0"/>
              <a:t>IAPCM 29 May 2013</a:t>
            </a:r>
            <a:endParaRPr lang="en-US" altLang="zh-CN"/>
          </a:p>
        </p:txBody>
      </p:sp>
      <p:sp>
        <p:nvSpPr>
          <p:cNvPr id="813060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562600" y="6418263"/>
            <a:ext cx="2667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solidFill>
                  <a:srgbClr val="003366"/>
                </a:solidFill>
                <a:latin typeface="Garamond" pitchFamily="18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 smtClean="0"/>
              <a:t>www.phy.cuhk.edu.hk/rbliu</a:t>
            </a:r>
            <a:endParaRPr lang="en-US" altLang="zh-CN"/>
          </a:p>
        </p:txBody>
      </p:sp>
      <p:sp>
        <p:nvSpPr>
          <p:cNvPr id="81306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58200" y="6418263"/>
            <a:ext cx="609600" cy="37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solidFill>
                  <a:srgbClr val="003366"/>
                </a:solidFill>
                <a:latin typeface="Garamond" pitchFamily="18" charset="0"/>
              </a:defRPr>
            </a:lvl1pPr>
          </a:lstStyle>
          <a:p>
            <a:pPr>
              <a:defRPr/>
            </a:pPr>
            <a:fld id="{E40F9B95-6704-49C0-A00E-946891BA317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813063" name="Line 7"/>
          <p:cNvSpPr>
            <a:spLocks noChangeShapeType="1"/>
          </p:cNvSpPr>
          <p:nvPr/>
        </p:nvSpPr>
        <p:spPr bwMode="auto">
          <a:xfrm>
            <a:off x="1114426" y="6400800"/>
            <a:ext cx="7953375" cy="0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 sz="1350">
              <a:solidFill>
                <a:srgbClr val="000000"/>
              </a:solidFill>
            </a:endParaRPr>
          </a:p>
        </p:txBody>
      </p:sp>
      <p:pic>
        <p:nvPicPr>
          <p:cNvPr id="23559" name="Picture 9" descr="culogo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65100" y="6311902"/>
            <a:ext cx="685800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19937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iming>
    <p:tnLst>
      <p:par>
        <p:cTn id="1" dur="indefinite" restart="never" nodeType="tmRoot"/>
      </p:par>
    </p:tnLst>
  </p:timing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kumimoji="1"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kumimoji="1"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1027" name="文本占位符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altLang="zh-CN" smtClean="0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827" y="6408742"/>
            <a:ext cx="1588591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050" smtClean="0">
                <a:solidFill>
                  <a:schemeClr val="tx1"/>
                </a:solidFill>
                <a:latin typeface="Arial" charset="0"/>
              </a:defRPr>
            </a:lvl1pPr>
            <a:extLst/>
          </a:lstStyle>
          <a:p>
            <a:fld id="{CE8D5F43-11FC-4A47-8AB9-3C569A0CF75E}" type="datetimeFigureOut">
              <a:rPr lang="zh-CN" altLang="en-US" smtClean="0"/>
              <a:pPr/>
              <a:t>2016/3/1</a:t>
            </a:fld>
            <a:endParaRPr lang="zh-CN" altLang="en-US"/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79913" y="6408742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50">
                <a:solidFill>
                  <a:schemeClr val="tx1"/>
                </a:solidFill>
                <a:latin typeface="Arial" charset="0"/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429590" y="6408742"/>
            <a:ext cx="584237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50" b="0" smtClean="0">
                <a:solidFill>
                  <a:schemeClr val="tx1"/>
                </a:solidFill>
                <a:latin typeface="Arial" charset="0"/>
              </a:defRPr>
            </a:lvl1pPr>
            <a:extLst/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1" name="图片 16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38" y="6428355"/>
            <a:ext cx="255428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1463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075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75" b="1">
          <a:solidFill>
            <a:schemeClr val="tx2"/>
          </a:solidFill>
          <a:latin typeface="Lucida Sans Unicode" panose="020B0602030504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75" b="1">
          <a:solidFill>
            <a:schemeClr val="tx2"/>
          </a:solidFill>
          <a:latin typeface="Lucida Sans Unicode" panose="020B0602030504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75" b="1">
          <a:solidFill>
            <a:schemeClr val="tx2"/>
          </a:solidFill>
          <a:latin typeface="Lucida Sans Unicode" panose="020B0602030504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75" b="1">
          <a:solidFill>
            <a:schemeClr val="tx2"/>
          </a:solidFill>
          <a:latin typeface="Lucida Sans Unicode" panose="020B0602030504020204" pitchFamily="34" charset="0"/>
          <a:ea typeface="黑体" panose="02010609060101010101" pitchFamily="49" charset="-122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075" b="1">
          <a:solidFill>
            <a:schemeClr val="tx2"/>
          </a:solidFill>
          <a:latin typeface="Lucida Sans Unicode" panose="020B0602030504020204" pitchFamily="34" charset="0"/>
          <a:ea typeface="黑体" panose="02010609060101010101" pitchFamily="49" charset="-122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075" b="1">
          <a:solidFill>
            <a:schemeClr val="tx2"/>
          </a:solidFill>
          <a:latin typeface="Lucida Sans Unicode" panose="020B0602030504020204" pitchFamily="34" charset="0"/>
          <a:ea typeface="黑体" panose="02010609060101010101" pitchFamily="49" charset="-122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075" b="1">
          <a:solidFill>
            <a:schemeClr val="tx2"/>
          </a:solidFill>
          <a:latin typeface="Lucida Sans Unicode" panose="020B0602030504020204" pitchFamily="34" charset="0"/>
          <a:ea typeface="黑体" panose="02010609060101010101" pitchFamily="49" charset="-122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075" b="1">
          <a:solidFill>
            <a:schemeClr val="tx2"/>
          </a:solidFill>
          <a:latin typeface="Lucida Sans Unicode" panose="020B0602030504020204" pitchFamily="34" charset="0"/>
          <a:ea typeface="黑体" panose="02010609060101010101" pitchFamily="49" charset="-122"/>
        </a:defRPr>
      </a:lvl9pPr>
      <a:extLst/>
    </p:titleStyle>
    <p:bodyStyle>
      <a:lvl1pPr marL="273844" indent="-191691" algn="l" rtl="0" eaLnBrk="1" fontAlgn="base" hangingPunct="1">
        <a:spcBef>
          <a:spcPts val="300"/>
        </a:spcBef>
        <a:spcAft>
          <a:spcPct val="0"/>
        </a:spcAft>
        <a:buClr>
          <a:schemeClr val="accent1"/>
        </a:buClr>
        <a:buSzPct val="68000"/>
        <a:buFont typeface="Wingdings 3" panose="05040102010807070707" pitchFamily="18" charset="2"/>
        <a:buChar char=""/>
        <a:defRPr sz="2025" kern="1200">
          <a:solidFill>
            <a:schemeClr val="tx1"/>
          </a:solidFill>
          <a:latin typeface="+mn-lt"/>
          <a:ea typeface="+mn-ea"/>
          <a:cs typeface="+mn-cs"/>
        </a:defRPr>
      </a:lvl1pPr>
      <a:lvl2pPr marL="465535" indent="-171450" algn="l" rtl="0" eaLnBrk="1" fontAlgn="base" hangingPunct="1">
        <a:spcBef>
          <a:spcPts val="244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◦"/>
        <a:defRPr sz="1725" kern="1200">
          <a:solidFill>
            <a:schemeClr val="tx1"/>
          </a:solidFill>
          <a:latin typeface="+mn-lt"/>
          <a:ea typeface="+mn-ea"/>
          <a:cs typeface="+mn-cs"/>
        </a:defRPr>
      </a:lvl2pPr>
      <a:lvl3pPr marL="644129" indent="-171450" algn="l" rtl="0" eaLnBrk="1" fontAlgn="base" hangingPunct="1">
        <a:spcBef>
          <a:spcPts val="263"/>
        </a:spcBef>
        <a:spcAft>
          <a:spcPct val="0"/>
        </a:spcAft>
        <a:buClr>
          <a:schemeClr val="accent2"/>
        </a:buClr>
        <a:buSzPct val="100000"/>
        <a:buFont typeface="Wingdings 2" panose="05020102010507070707" pitchFamily="18" charset="2"/>
        <a:buChar char=""/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1450" algn="l" rtl="0" eaLnBrk="1" fontAlgn="base" hangingPunct="1">
        <a:spcBef>
          <a:spcPts val="263"/>
        </a:spcBef>
        <a:spcAft>
          <a:spcPct val="0"/>
        </a:spcAft>
        <a:buClr>
          <a:schemeClr val="accent2"/>
        </a:buClr>
        <a:buFont typeface="Wingdings 2" panose="05020102010507070707" pitchFamily="18" charset="2"/>
        <a:buChar char=""/>
        <a:defRPr sz="1425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71450" algn="l" rtl="0" eaLnBrk="1" fontAlgn="base" hangingPunct="1">
        <a:spcBef>
          <a:spcPts val="263"/>
        </a:spcBef>
        <a:spcAft>
          <a:spcPct val="0"/>
        </a:spcAft>
        <a:buClr>
          <a:schemeClr val="accent2"/>
        </a:buClr>
        <a:buFont typeface="Wingdings 2" panose="05020102010507070707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200150" indent="-171450" algn="l" rtl="0" eaLnBrk="1" latinLnBrk="0" hangingPunct="1">
        <a:spcBef>
          <a:spcPts val="263"/>
        </a:spcBef>
        <a:buClr>
          <a:schemeClr val="accent3"/>
        </a:buClr>
        <a:buFont typeface="Wingdings 2"/>
        <a:buChar char=""/>
        <a:defRPr kumimoji="0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71450" algn="l" rtl="0" eaLnBrk="1" latinLnBrk="0" hangingPunct="1">
        <a:spcBef>
          <a:spcPts val="263"/>
        </a:spcBef>
        <a:buClr>
          <a:schemeClr val="accent3"/>
        </a:buClr>
        <a:buFont typeface="Wingdings 2"/>
        <a:buChar char=""/>
        <a:defRPr kumimoji="0"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543050" indent="-171450" algn="l" rtl="0" eaLnBrk="1" latinLnBrk="0" hangingPunct="1">
        <a:spcBef>
          <a:spcPts val="263"/>
        </a:spcBef>
        <a:buClr>
          <a:schemeClr val="accent3"/>
        </a:buClr>
        <a:buFont typeface="Wingdings 2"/>
        <a:buChar char=""/>
        <a:defRPr kumimoji="0"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714500" indent="-171450" algn="l" rtl="0" eaLnBrk="1" latinLnBrk="0" hangingPunct="1">
        <a:spcBef>
          <a:spcPts val="263"/>
        </a:spcBef>
        <a:buClr>
          <a:schemeClr val="accent3"/>
        </a:buClr>
        <a:buFont typeface="Wingdings 2"/>
        <a:buChar char=""/>
        <a:defRPr kumimoji="0" sz="12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hyperlink" Target="http://www.chinafns.cn/book/mingdian/ren/20070517/152050_2.shtml" TargetMode="External"/><Relationship Id="rId7" Type="http://schemas.openxmlformats.org/officeDocument/2006/relationships/hyperlink" Target="http://219.242.208.3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1.jpeg"/><Relationship Id="rId5" Type="http://schemas.openxmlformats.org/officeDocument/2006/relationships/hyperlink" Target="http://jpkc.gxun.edu.cn/zgwhs/7tupianziliao1.htm" TargetMode="Externa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21.jpeg"/><Relationship Id="rId5" Type="http://schemas.openxmlformats.org/officeDocument/2006/relationships/hyperlink" Target="http://www.wkwiki.com/index.php?title=&#37836;&#24532;&#23226;&#37733;?variant=zh-cn" TargetMode="Externa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liuhd100@nenu.edu.cn" TargetMode="External"/><Relationship Id="rId1" Type="http://schemas.openxmlformats.org/officeDocument/2006/relationships/slideLayout" Target="../slideLayouts/slideLayout6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8.xml"/><Relationship Id="rId6" Type="http://schemas.openxmlformats.org/officeDocument/2006/relationships/hyperlink" Target="http://www.52huaxue.com.cn/ArticleContent.asp?ID=1418&amp;Class=&#21270;&#23398;&#23478;&#31616;&#20171;" TargetMode="External"/><Relationship Id="rId5" Type="http://schemas.openxmlformats.org/officeDocument/2006/relationships/image" Target="../media/image24.jpeg"/><Relationship Id="rId4" Type="http://schemas.openxmlformats.org/officeDocument/2006/relationships/hyperlink" Target="http://info.datang.net/G/G0028.HTM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aabaa.com/pic/index_227.html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32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3.png"/><Relationship Id="rId4" Type="http://schemas.openxmlformats.org/officeDocument/2006/relationships/image" Target="../media/image52.w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oleObject" Target="../embeddings/oleObject7.bin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60.png"/><Relationship Id="rId2" Type="http://schemas.openxmlformats.org/officeDocument/2006/relationships/slideLayout" Target="../slideLayouts/slideLayout70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7.png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59.png"/><Relationship Id="rId4" Type="http://schemas.openxmlformats.org/officeDocument/2006/relationships/image" Target="../media/image56.png"/><Relationship Id="rId9" Type="http://schemas.openxmlformats.org/officeDocument/2006/relationships/oleObject" Target="../embeddings/oleObject5.bin"/><Relationship Id="rId1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6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ip.org/history/exhibits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8.xml"/><Relationship Id="rId4" Type="http://schemas.openxmlformats.org/officeDocument/2006/relationships/hyperlink" Target="http://zh.wikipedia.or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zh.wikipedia.org/wiki/%E5%8F%A4%E5%B8%8C%E8%85%8A%E6%96%87" TargetMode="External"/><Relationship Id="rId7" Type="http://schemas.openxmlformats.org/officeDocument/2006/relationships/hyperlink" Target="http://zh.wikipedia.org/wiki/%E6%9C%88%E4%BA%AE" TargetMode="External"/><Relationship Id="rId2" Type="http://schemas.openxmlformats.org/officeDocument/2006/relationships/hyperlink" Target="http://zh.wikipedia.org/wiki/%E8%8B%B1%E6%96%87" TargetMode="External"/><Relationship Id="rId1" Type="http://schemas.openxmlformats.org/officeDocument/2006/relationships/slideLayout" Target="../slideLayouts/slideLayout68.xml"/><Relationship Id="rId6" Type="http://schemas.openxmlformats.org/officeDocument/2006/relationships/hyperlink" Target="http://zh.wikipedia.org/wiki/%E5%A4%AA%E9%98%B3" TargetMode="External"/><Relationship Id="rId5" Type="http://schemas.openxmlformats.org/officeDocument/2006/relationships/hyperlink" Target="http://zh.wikipedia.org/wiki/%E5%9C%B0%E7%90%83" TargetMode="External"/><Relationship Id="rId4" Type="http://schemas.openxmlformats.org/officeDocument/2006/relationships/hyperlink" Target="http://zh.wikipedia.org/wiki/%E8%87%AA%E7%84%B6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hi.baidu.com/ch_hui01/album/item/9b4dd535218a9e96a71e1264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原子物理学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75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4"/>
    </mc:Choice>
    <mc:Fallback xmlns="">
      <p:transition spd="slow" advTm="429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05402" y="621640"/>
            <a:ext cx="7677585" cy="366449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</a:rPr>
              <a:t>“端，体之无序而最前者也。”</a:t>
            </a:r>
            <a:r>
              <a:rPr lang="zh-CN" altLang="en-US" sz="2400" b="1" dirty="0">
                <a:solidFill>
                  <a:srgbClr val="000000"/>
                </a:solidFill>
              </a:rPr>
              <a:t> </a:t>
            </a:r>
            <a:r>
              <a:rPr lang="en-US" altLang="zh-CN" sz="2400" dirty="0"/>
              <a:t>—— </a:t>
            </a:r>
            <a:r>
              <a:rPr lang="zh-CN" altLang="en-US" sz="2400" dirty="0">
                <a:solidFill>
                  <a:srgbClr val="000000"/>
                </a:solidFill>
              </a:rPr>
              <a:t>《墨经》</a:t>
            </a:r>
            <a:endParaRPr lang="zh-CN" altLang="en-US" sz="2400" dirty="0"/>
          </a:p>
          <a:p>
            <a:r>
              <a:rPr lang="zh-CN" altLang="en-US" sz="2400" dirty="0"/>
              <a:t>“语小，天下莫能破焉。” </a:t>
            </a:r>
            <a:r>
              <a:rPr lang="en-US" altLang="zh-CN" sz="2400" dirty="0"/>
              <a:t>—— </a:t>
            </a:r>
            <a:r>
              <a:rPr lang="zh-CN" altLang="en-US" sz="2400" dirty="0">
                <a:solidFill>
                  <a:srgbClr val="000000"/>
                </a:solidFill>
              </a:rPr>
              <a:t>《中庸》</a:t>
            </a:r>
            <a:endParaRPr lang="en-US" altLang="zh-CN" sz="2400" dirty="0">
              <a:solidFill>
                <a:srgbClr val="000000"/>
              </a:solidFill>
            </a:endParaRPr>
          </a:p>
          <a:p>
            <a:r>
              <a:rPr lang="zh-CN" altLang="en-US" sz="2400" dirty="0"/>
              <a:t>“天下莫能破是无内，谓如物有至小而可破作两者，是中着得一物在；若无内则是至小，更不容破了。”</a:t>
            </a:r>
            <a:r>
              <a:rPr lang="en-US" altLang="zh-CN" sz="2400" dirty="0"/>
              <a:t> —— </a:t>
            </a:r>
            <a:r>
              <a:rPr lang="zh-CN" altLang="en-US" sz="2400" dirty="0" smtClean="0">
                <a:solidFill>
                  <a:srgbClr val="000000"/>
                </a:solidFill>
              </a:rPr>
              <a:t>朱熹</a:t>
            </a:r>
            <a:endParaRPr lang="zh-CN" altLang="en-US" sz="2400" dirty="0"/>
          </a:p>
          <a:p>
            <a:r>
              <a:rPr lang="zh-CN" altLang="en-US" sz="2400" dirty="0"/>
              <a:t>严复首次把原子（</a:t>
            </a:r>
            <a:r>
              <a:rPr lang="en-US" altLang="zh-CN" sz="2400" dirty="0"/>
              <a:t>atom</a:t>
            </a:r>
            <a:r>
              <a:rPr lang="zh-CN" altLang="en-US" sz="2400" dirty="0"/>
              <a:t>）一词介绍到我国，当时他把</a:t>
            </a:r>
            <a:r>
              <a:rPr lang="en-US" altLang="zh-CN" sz="2400" dirty="0"/>
              <a:t>atom</a:t>
            </a:r>
            <a:r>
              <a:rPr lang="zh-CN" altLang="en-US" sz="2400" dirty="0"/>
              <a:t>译为莫破，把 </a:t>
            </a:r>
            <a:r>
              <a:rPr lang="en-US" altLang="zh-CN" sz="2400" dirty="0"/>
              <a:t>Atom Theory </a:t>
            </a:r>
            <a:r>
              <a:rPr lang="zh-CN" altLang="en-US" sz="2400" dirty="0"/>
              <a:t>译为莫破质点论。</a:t>
            </a:r>
          </a:p>
          <a:p>
            <a:endParaRPr lang="zh-CN" altLang="en-US" sz="3200" dirty="0"/>
          </a:p>
        </p:txBody>
      </p:sp>
      <p:pic>
        <p:nvPicPr>
          <p:cNvPr id="4" name="Picture 5" descr="20070517153918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791" y="3995448"/>
            <a:ext cx="1710928" cy="251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701zhuxi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2472" y="4471013"/>
            <a:ext cx="1881188" cy="189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9" descr="1020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413" y="4174637"/>
            <a:ext cx="1793081" cy="215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42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"/>
    </mc:Choice>
    <mc:Fallback xmlns="">
      <p:transition spd="slow" advTm="9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774903" y="1159965"/>
            <a:ext cx="7284025" cy="2833217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原子（</a:t>
            </a:r>
            <a:r>
              <a:rPr lang="en-US" altLang="zh-CN" sz="2000" dirty="0"/>
              <a:t>atom</a:t>
            </a:r>
            <a:r>
              <a:rPr lang="zh-CN" altLang="en-US" sz="2000" dirty="0"/>
              <a:t>，源自希腊语</a:t>
            </a:r>
            <a:r>
              <a:rPr lang="en-US" altLang="zh-CN" sz="2000" dirty="0" err="1"/>
              <a:t>ἄτομος</a:t>
            </a:r>
            <a:r>
              <a:rPr lang="zh-CN" altLang="en-US" sz="2000" dirty="0"/>
              <a:t> “不可切分的”）</a:t>
            </a:r>
            <a:endParaRPr lang="en-US" altLang="zh-CN" sz="2000" dirty="0"/>
          </a:p>
          <a:p>
            <a:r>
              <a:rPr lang="zh-CN" altLang="en-US" sz="2000" dirty="0"/>
              <a:t>虚空（</a:t>
            </a:r>
            <a:r>
              <a:rPr lang="en-US" altLang="zh-CN" sz="2000" dirty="0"/>
              <a:t>void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r>
              <a:rPr lang="zh-CN" altLang="en-US" sz="2000" dirty="0"/>
              <a:t>原子是一种最后的不可分的物质微粒。宇宙的一切事物都是由在虚空中运动着的原子构成。所谓事物的产生就是原子的结合。原子处在永恒的运动之中，即运动为原子本身所固有。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8799" y="365014"/>
            <a:ext cx="7689953" cy="647369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哲学家的答案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阿布德拉城的原子学说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5367895" y="3138589"/>
            <a:ext cx="2691032" cy="2937115"/>
            <a:chOff x="8893609" y="1905000"/>
            <a:chExt cx="3588043" cy="3916153"/>
          </a:xfrm>
        </p:grpSpPr>
        <p:pic>
          <p:nvPicPr>
            <p:cNvPr id="9" name="内容占位符 3"/>
            <p:cNvPicPr>
              <a:picLocks noChangeAspect="1"/>
            </p:cNvPicPr>
            <p:nvPr/>
          </p:nvPicPr>
          <p:blipFill rotWithShape="1">
            <a:blip r:embed="rId3" cstate="print"/>
            <a:srcRect b="13627"/>
            <a:stretch/>
          </p:blipFill>
          <p:spPr>
            <a:xfrm>
              <a:off x="8919930" y="1905000"/>
              <a:ext cx="2558362" cy="305437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矩形 9"/>
            <p:cNvSpPr/>
            <p:nvPr/>
          </p:nvSpPr>
          <p:spPr>
            <a:xfrm>
              <a:off x="8893609" y="4959378"/>
              <a:ext cx="3588043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/>
                <a:t>德谟克利特 </a:t>
              </a:r>
              <a:r>
                <a:rPr lang="en-US" altLang="zh-CN" dirty="0" err="1"/>
                <a:t>Demokritos</a:t>
              </a:r>
              <a:endParaRPr lang="en-US" altLang="zh-CN" dirty="0"/>
            </a:p>
            <a:p>
              <a:pPr algn="ctr"/>
              <a:r>
                <a:rPr lang="zh-CN" altLang="en-US" dirty="0"/>
                <a:t>（前</a:t>
              </a:r>
              <a:r>
                <a:rPr lang="en-US" altLang="zh-CN" dirty="0"/>
                <a:t>460</a:t>
              </a:r>
              <a:r>
                <a:rPr lang="zh-CN" altLang="en-US" dirty="0"/>
                <a:t>年</a:t>
              </a:r>
              <a:r>
                <a:rPr lang="en-US" altLang="zh-CN" dirty="0"/>
                <a:t>——</a:t>
              </a:r>
              <a:r>
                <a:rPr lang="zh-CN" altLang="en-US" dirty="0"/>
                <a:t>前</a:t>
              </a:r>
              <a:r>
                <a:rPr lang="en-US" altLang="zh-CN" dirty="0"/>
                <a:t>370</a:t>
              </a:r>
              <a:r>
                <a:rPr lang="zh-CN" altLang="en-US" dirty="0"/>
                <a:t>年）</a:t>
              </a:r>
            </a:p>
          </p:txBody>
        </p:sp>
      </p:grpSp>
      <p:pic>
        <p:nvPicPr>
          <p:cNvPr id="1026" name="Picture 2" descr="D:\zhuomian\原子物理课程\episode 1\Leucippe_(portrait)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22230" y="3271107"/>
            <a:ext cx="1766408" cy="21807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矩形 11"/>
          <p:cNvSpPr/>
          <p:nvPr/>
        </p:nvSpPr>
        <p:spPr>
          <a:xfrm>
            <a:off x="1733081" y="5474343"/>
            <a:ext cx="23609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留基伯 </a:t>
            </a:r>
            <a:r>
              <a:rPr lang="en-US" altLang="zh-CN" dirty="0"/>
              <a:t>Leucippus</a:t>
            </a:r>
          </a:p>
          <a:p>
            <a:pPr algn="ctr"/>
            <a:r>
              <a:rPr lang="zh-CN" altLang="en-US" dirty="0"/>
              <a:t>（约前</a:t>
            </a:r>
            <a:r>
              <a:rPr lang="en-US" altLang="zh-CN" dirty="0"/>
              <a:t>500-</a:t>
            </a:r>
            <a:r>
              <a:rPr lang="zh-CN" altLang="en-US" dirty="0"/>
              <a:t>前</a:t>
            </a:r>
            <a:r>
              <a:rPr lang="en-US" altLang="zh-CN" dirty="0"/>
              <a:t>430</a:t>
            </a:r>
            <a:r>
              <a:rPr lang="zh-CN" altLang="en-US" dirty="0"/>
              <a:t>年）</a:t>
            </a:r>
          </a:p>
        </p:txBody>
      </p:sp>
    </p:spTree>
    <p:extLst>
      <p:ext uri="{BB962C8B-B14F-4D97-AF65-F5344CB8AC3E}">
        <p14:creationId xmlns:p14="http://schemas.microsoft.com/office/powerpoint/2010/main" val="81752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50522" y="1011485"/>
            <a:ext cx="6686550" cy="3230456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亚里士多德认为“没有和物质分离的虚空”、“没有物体里的虚空”。世界由五大元素构成：土、水、火、空气、以太。</a:t>
            </a:r>
            <a:endParaRPr lang="en-US" altLang="zh-CN" sz="2000" dirty="0"/>
          </a:p>
          <a:p>
            <a:r>
              <a:rPr lang="zh-CN" altLang="en-US" sz="2000" dirty="0"/>
              <a:t>阿那克萨哥拉认为，自然界有热和冷、湿和干、白和黑等不同的“质”，按不同比例混和。变化就是各种“质”比例的变更。物件并无所谓“生成和消灭”，实际上只有结合和分解。时空是无限可分的，万物也可以无限地分割。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0522" y="344826"/>
            <a:ext cx="7049404" cy="574919"/>
          </a:xfrm>
        </p:spPr>
        <p:txBody>
          <a:bodyPr>
            <a:normAutofit/>
          </a:bodyPr>
          <a:lstStyle/>
          <a:p>
            <a:r>
              <a:rPr lang="zh-CN" altLang="en-US" dirty="0"/>
              <a:t>哲学家的答案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古希腊的相反观点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497" y="3736815"/>
            <a:ext cx="1503863" cy="201410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725760" y="5769980"/>
            <a:ext cx="30113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阿那克萨哥拉 </a:t>
            </a:r>
            <a:r>
              <a:rPr lang="en-US" altLang="zh-CN" dirty="0"/>
              <a:t>Anaxagoras</a:t>
            </a:r>
            <a:r>
              <a:rPr lang="zh-CN" altLang="en-US" dirty="0"/>
              <a:t>（前</a:t>
            </a:r>
            <a:r>
              <a:rPr lang="en-US" altLang="zh-CN" dirty="0"/>
              <a:t>500</a:t>
            </a:r>
            <a:r>
              <a:rPr lang="zh-CN" altLang="en-US" dirty="0"/>
              <a:t>年－前</a:t>
            </a:r>
            <a:r>
              <a:rPr lang="en-US" altLang="zh-CN" dirty="0"/>
              <a:t>428</a:t>
            </a:r>
            <a:r>
              <a:rPr lang="zh-CN" altLang="en-US" dirty="0"/>
              <a:t>年）</a:t>
            </a:r>
          </a:p>
        </p:txBody>
      </p:sp>
      <p:sp>
        <p:nvSpPr>
          <p:cNvPr id="7" name="矩形 6"/>
          <p:cNvSpPr/>
          <p:nvPr/>
        </p:nvSpPr>
        <p:spPr>
          <a:xfrm>
            <a:off x="1777578" y="5750917"/>
            <a:ext cx="24473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dirty="0"/>
              <a:t>亚里士多德</a:t>
            </a:r>
            <a:r>
              <a:rPr lang="zh-CN" altLang="en-US" dirty="0"/>
              <a:t> </a:t>
            </a:r>
            <a:r>
              <a:rPr lang="en-US" altLang="zh-CN" dirty="0"/>
              <a:t>Aristotle</a:t>
            </a:r>
          </a:p>
          <a:p>
            <a:pPr algn="ctr"/>
            <a:r>
              <a:rPr lang="zh-CN" altLang="en-US" dirty="0"/>
              <a:t>（前</a:t>
            </a:r>
            <a:r>
              <a:rPr lang="en-US" altLang="zh-CN" dirty="0"/>
              <a:t>384</a:t>
            </a:r>
            <a:r>
              <a:rPr lang="zh-CN" altLang="en-US" dirty="0"/>
              <a:t>年－前</a:t>
            </a:r>
            <a:r>
              <a:rPr lang="en-US" altLang="zh-CN" dirty="0"/>
              <a:t>322</a:t>
            </a:r>
            <a:r>
              <a:rPr lang="zh-CN" altLang="en-US" dirty="0"/>
              <a:t>年）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0" r="5194"/>
          <a:stretch/>
        </p:blipFill>
        <p:spPr>
          <a:xfrm>
            <a:off x="5152538" y="3755878"/>
            <a:ext cx="1656915" cy="201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27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"/>
    </mc:Choice>
    <mc:Fallback xmlns="">
      <p:transition spd="slow" advTm="29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40725" y="2195123"/>
            <a:ext cx="6686550" cy="3016846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取一些盐溶于一碗水，用原子论就很容易解释这一现象，组成盐的原子分散到水原子之间的虚空中去了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36494" y="1105904"/>
            <a:ext cx="6683765" cy="791091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物质是存在微小单元还是连续的？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58191" y="4392118"/>
            <a:ext cx="1439055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3200" dirty="0" smtClean="0"/>
              <a:t>原子论</a:t>
            </a:r>
            <a:endParaRPr lang="zh-CN" altLang="en-US" sz="3200" dirty="0"/>
          </a:p>
        </p:txBody>
      </p:sp>
      <p:sp>
        <p:nvSpPr>
          <p:cNvPr id="8" name="文本框 7"/>
          <p:cNvSpPr txBox="1"/>
          <p:nvPr/>
        </p:nvSpPr>
        <p:spPr>
          <a:xfrm>
            <a:off x="5572149" y="4392118"/>
            <a:ext cx="1415772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3200" dirty="0" smtClean="0"/>
              <a:t>连续论</a:t>
            </a:r>
            <a:endParaRPr lang="zh-CN" altLang="en-US" sz="3200" dirty="0"/>
          </a:p>
        </p:txBody>
      </p:sp>
      <p:sp>
        <p:nvSpPr>
          <p:cNvPr id="11" name="右箭头 10"/>
          <p:cNvSpPr/>
          <p:nvPr/>
        </p:nvSpPr>
        <p:spPr>
          <a:xfrm rot="7380486">
            <a:off x="3879125" y="3739957"/>
            <a:ext cx="644136" cy="4946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83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6"/>
    </mc:Choice>
    <mc:Fallback xmlns="">
      <p:transition spd="slow" advTm="1136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8265" y="1268760"/>
            <a:ext cx="3361824" cy="4685488"/>
          </a:xfrm>
        </p:spPr>
        <p:txBody>
          <a:bodyPr>
            <a:no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</a:rPr>
              <a:t>远在三千多年前，在我国就已经有了万物是由金、木、水、火和土等五元素组成的朴素多元论。  在《尚书·洪范》，《国语·郑语》 中均有论述。</a:t>
            </a:r>
          </a:p>
          <a:p>
            <a:r>
              <a:rPr lang="zh-CN" altLang="en-US" sz="2000" dirty="0">
                <a:solidFill>
                  <a:srgbClr val="000000"/>
                </a:solidFill>
              </a:rPr>
              <a:t>在《墨经》114条中进一步指出：“五行无常胜，说在宜。”意思是五类物质基元中，那一类多少并不是固定不变的，而是以一定条件为转移的。 </a:t>
            </a:r>
          </a:p>
          <a:p>
            <a:endParaRPr lang="zh-CN" altLang="en-US" sz="20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多元论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中国的五行说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017" y="1730848"/>
            <a:ext cx="334327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3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2"/>
    </mc:Choice>
    <mc:Fallback xmlns="">
      <p:transition spd="slow" advTm="982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43049" y="1789529"/>
            <a:ext cx="4797788" cy="4794041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恩培多克勒</a:t>
            </a:r>
            <a:r>
              <a:rPr lang="zh-CN" altLang="en-US" sz="2400" dirty="0" smtClean="0"/>
              <a:t>（</a:t>
            </a:r>
            <a:r>
              <a:rPr lang="en-US" altLang="zh-CN" sz="2400" dirty="0" smtClean="0"/>
              <a:t>Empedocles,</a:t>
            </a:r>
            <a:r>
              <a:rPr lang="zh-CN" altLang="en-US" sz="2400" dirty="0" smtClean="0"/>
              <a:t>前</a:t>
            </a:r>
            <a:r>
              <a:rPr lang="en-US" altLang="zh-CN" sz="2400" dirty="0"/>
              <a:t>490</a:t>
            </a:r>
            <a:r>
              <a:rPr lang="zh-CN" altLang="en-US" sz="2400" dirty="0"/>
              <a:t>年－前</a:t>
            </a:r>
            <a:r>
              <a:rPr lang="en-US" altLang="zh-CN" sz="2400" dirty="0"/>
              <a:t>430</a:t>
            </a:r>
            <a:r>
              <a:rPr lang="zh-CN" altLang="en-US" sz="2400" dirty="0" smtClean="0"/>
              <a:t>年）认为</a:t>
            </a:r>
            <a:r>
              <a:rPr lang="zh-CN" altLang="en-US" sz="2400" dirty="0"/>
              <a:t>万物皆由水、土、火、气四者</a:t>
            </a:r>
            <a:r>
              <a:rPr lang="zh-CN" altLang="en-US" sz="2400" dirty="0" smtClean="0"/>
              <a:t>构成。</a:t>
            </a:r>
            <a:endParaRPr lang="en-US" altLang="zh-CN" sz="2400" dirty="0" smtClean="0"/>
          </a:p>
          <a:p>
            <a:r>
              <a:rPr lang="zh-CN" altLang="en-US" sz="2400" dirty="0" smtClean="0"/>
              <a:t>土壤</a:t>
            </a:r>
            <a:r>
              <a:rPr lang="zh-CN" altLang="en-US" sz="2400" dirty="0"/>
              <a:t>是由紧排在一起的土原子和水原子</a:t>
            </a:r>
            <a:r>
              <a:rPr lang="zh-CN" altLang="en-US" sz="2400" dirty="0" smtClean="0"/>
              <a:t>组成的</a:t>
            </a:r>
            <a:r>
              <a:rPr lang="zh-CN" altLang="en-US" sz="2400" dirty="0"/>
              <a:t>；排列得越好，土质就越好。生长在土壤里的植物把土原子和</a:t>
            </a:r>
            <a:r>
              <a:rPr lang="zh-CN" altLang="en-US" sz="2400" dirty="0" smtClean="0"/>
              <a:t>水原子</a:t>
            </a:r>
            <a:r>
              <a:rPr lang="zh-CN" altLang="en-US" sz="2400" dirty="0"/>
              <a:t>与太阳光中的火原子结合，形成木头的分子。当水逸去后，</a:t>
            </a:r>
            <a:r>
              <a:rPr lang="zh-CN" altLang="en-US" sz="2400" dirty="0" smtClean="0"/>
              <a:t>木头</a:t>
            </a:r>
            <a:r>
              <a:rPr lang="zh-CN" altLang="en-US" sz="2400" dirty="0"/>
              <a:t>就成了干柴。燃烧干柴，就把木头分成原来的火原子和土原子</a:t>
            </a:r>
            <a:r>
              <a:rPr lang="zh-CN" altLang="en-US" sz="2400" dirty="0" smtClean="0"/>
              <a:t>；</a:t>
            </a:r>
            <a:r>
              <a:rPr lang="zh-CN" altLang="en-US" sz="2400" dirty="0"/>
              <a:t>火原子从火焰里跑掉，土原子留下来就是</a:t>
            </a:r>
            <a:r>
              <a:rPr lang="zh-CN" altLang="en-US" sz="2400" dirty="0" smtClean="0"/>
              <a:t>灰烬。</a:t>
            </a:r>
            <a:endParaRPr lang="zh-CN" altLang="en-US" sz="24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30407" y="508639"/>
            <a:ext cx="6589199" cy="1280890"/>
          </a:xfrm>
        </p:spPr>
        <p:txBody>
          <a:bodyPr/>
          <a:lstStyle/>
          <a:p>
            <a:r>
              <a:rPr lang="zh-CN" altLang="en-US" dirty="0" smtClean="0"/>
              <a:t>多元论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古希腊的四元说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723" y="1789529"/>
            <a:ext cx="30194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2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78"/>
    </mc:Choice>
    <mc:Fallback xmlns="">
      <p:transition spd="slow" advTm="31078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120125" y="4015217"/>
            <a:ext cx="3432748" cy="232034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火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（正四面体</a:t>
            </a:r>
            <a:r>
              <a:rPr lang="zh-CN" altLang="en-US" sz="2400" dirty="0" smtClean="0">
                <a:solidFill>
                  <a:srgbClr val="000000"/>
                </a:solidFill>
                <a:latin typeface="+mn-ea"/>
              </a:rPr>
              <a:t>）</a:t>
            </a:r>
            <a:endParaRPr lang="en-US" altLang="zh-CN" sz="2400" dirty="0" smtClean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土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（正</a:t>
            </a:r>
            <a:r>
              <a:rPr lang="zh-CN" altLang="en-US" sz="2400" dirty="0" smtClean="0">
                <a:solidFill>
                  <a:srgbClr val="000000"/>
                </a:solidFill>
                <a:latin typeface="+mn-ea"/>
              </a:rPr>
              <a:t>六面体）</a:t>
            </a:r>
            <a:endParaRPr lang="en-US" altLang="zh-CN" sz="2400" dirty="0" smtClean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气</a:t>
            </a:r>
            <a:r>
              <a:rPr lang="zh-CN" altLang="en-US" sz="2400" dirty="0" smtClean="0">
                <a:solidFill>
                  <a:srgbClr val="000000"/>
                </a:solidFill>
                <a:latin typeface="+mn-ea"/>
              </a:rPr>
              <a:t>（正八面体）</a:t>
            </a:r>
            <a:endParaRPr lang="en-US" altLang="zh-CN" sz="2400" dirty="0" smtClean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水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（正二十面体）</a:t>
            </a:r>
          </a:p>
          <a:p>
            <a:pPr algn="ctr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400" dirty="0" smtClean="0">
                <a:solidFill>
                  <a:srgbClr val="000000"/>
                </a:solidFill>
                <a:latin typeface="+mn-ea"/>
              </a:rPr>
              <a:t>他们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是构成万物的基元。</a:t>
            </a:r>
            <a:r>
              <a:rPr lang="zh-CN" altLang="en-US" sz="2400" dirty="0">
                <a:solidFill>
                  <a:srgbClr val="000000"/>
                </a:solidFill>
              </a:rPr>
              <a:t>  </a:t>
            </a:r>
          </a:p>
        </p:txBody>
      </p:sp>
      <p:pic>
        <p:nvPicPr>
          <p:cNvPr id="6" name="Picture 4" descr="四元素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401" y="3953932"/>
            <a:ext cx="2679218" cy="2679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00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012" y="944337"/>
            <a:ext cx="2173607" cy="2915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180px-Plato-raphael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75" y="3953932"/>
            <a:ext cx="2290019" cy="244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1129472" y="1469533"/>
            <a:ext cx="5423401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zh-CN" altLang="en-US" sz="2400" b="1" dirty="0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毕达哥拉斯（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Pythagoras 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公元前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584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年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—497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年 勾股弦定理）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柏拉图（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Plato 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公元前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428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年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—347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年）</a:t>
            </a:r>
            <a:r>
              <a:rPr lang="zh-CN" altLang="en-US" sz="2400" dirty="0" smtClean="0">
                <a:solidFill>
                  <a:srgbClr val="000000"/>
                </a:solidFill>
                <a:latin typeface="+mn-ea"/>
              </a:rPr>
              <a:t>在</a:t>
            </a:r>
            <a:r>
              <a:rPr lang="en-US" altLang="zh-CN" sz="2400" dirty="0" smtClean="0">
                <a:solidFill>
                  <a:srgbClr val="000000"/>
                </a:solidFill>
                <a:latin typeface="+mn-ea"/>
              </a:rPr>
              <a:t>《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梯梅厄斯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》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中提出，仁慈的造物主为地面世界创造了四种基本元素：</a:t>
            </a:r>
          </a:p>
        </p:txBody>
      </p:sp>
    </p:spTree>
    <p:extLst>
      <p:ext uri="{BB962C8B-B14F-4D97-AF65-F5344CB8AC3E}">
        <p14:creationId xmlns:p14="http://schemas.microsoft.com/office/powerpoint/2010/main" val="135894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231"/>
    </mc:Choice>
    <mc:Fallback xmlns="">
      <p:transition spd="slow" advTm="122231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03922" y="1425236"/>
            <a:ext cx="7055462" cy="1392915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金属是土与火</a:t>
            </a:r>
            <a:r>
              <a:rPr lang="zh-CN" altLang="en-US" sz="2400" dirty="0" smtClean="0"/>
              <a:t>结合而</a:t>
            </a:r>
            <a:r>
              <a:rPr lang="zh-CN" altLang="en-US" sz="2400" dirty="0"/>
              <a:t>成的</a:t>
            </a:r>
            <a:r>
              <a:rPr lang="zh-CN" altLang="en-US" sz="2400" dirty="0" smtClean="0"/>
              <a:t>。</a:t>
            </a:r>
            <a:r>
              <a:rPr lang="zh-CN" altLang="en-US" sz="2400" dirty="0"/>
              <a:t>不同性质</a:t>
            </a:r>
            <a:r>
              <a:rPr lang="zh-CN" altLang="en-US" sz="2400" dirty="0" smtClean="0"/>
              <a:t>的金属</a:t>
            </a:r>
            <a:r>
              <a:rPr lang="zh-CN" altLang="en-US" sz="2400" dirty="0"/>
              <a:t>，如铁、铜、金，是由不同比例的土原子与火原子组成的。</a:t>
            </a:r>
            <a:r>
              <a:rPr lang="zh-CN" altLang="en-US" sz="2400" dirty="0" smtClean="0"/>
              <a:t>闪闪</a:t>
            </a:r>
            <a:r>
              <a:rPr lang="zh-CN" altLang="en-US" sz="2400" dirty="0"/>
              <a:t>发光的黄金比暗黑的铁含有更多的火，这不是很明显的吗</a:t>
            </a:r>
            <a:r>
              <a:rPr lang="zh-CN" altLang="en-US" sz="2400" dirty="0" smtClean="0"/>
              <a:t>！</a:t>
            </a:r>
            <a:endParaRPr lang="en-US" altLang="zh-CN" sz="2400" dirty="0" smtClean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43987" y="624110"/>
            <a:ext cx="7270229" cy="1280890"/>
          </a:xfrm>
        </p:spPr>
        <p:txBody>
          <a:bodyPr/>
          <a:lstStyle/>
          <a:p>
            <a:r>
              <a:rPr lang="zh-CN" altLang="en-US" dirty="0" smtClean="0"/>
              <a:t>四元论与古代化学家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炼金术士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22093" y="3727237"/>
            <a:ext cx="3710065" cy="22467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2060"/>
                </a:solidFill>
              </a:rPr>
              <a:t>炼金术士们是用下面的式子表示铁矿石的变化过程的</a:t>
            </a:r>
          </a:p>
          <a:p>
            <a:r>
              <a:rPr lang="zh-CN" altLang="en-US" sz="2000" dirty="0">
                <a:solidFill>
                  <a:srgbClr val="002060"/>
                </a:solidFill>
              </a:rPr>
              <a:t>土原子＋火原子</a:t>
            </a:r>
            <a:r>
              <a:rPr lang="en-US" altLang="zh-CN" sz="2000" dirty="0">
                <a:solidFill>
                  <a:srgbClr val="002060"/>
                </a:solidFill>
              </a:rPr>
              <a:t>—→</a:t>
            </a:r>
            <a:r>
              <a:rPr lang="zh-CN" altLang="en-US" sz="2000" dirty="0">
                <a:solidFill>
                  <a:srgbClr val="002060"/>
                </a:solidFill>
              </a:rPr>
              <a:t>铁分子，</a:t>
            </a:r>
          </a:p>
          <a:p>
            <a:r>
              <a:rPr lang="zh-CN" altLang="en-US" sz="2000" dirty="0">
                <a:solidFill>
                  <a:srgbClr val="002060"/>
                </a:solidFill>
              </a:rPr>
              <a:t>（矿石）</a:t>
            </a:r>
          </a:p>
          <a:p>
            <a:r>
              <a:rPr lang="zh-CN" altLang="en-US" sz="2000" dirty="0">
                <a:solidFill>
                  <a:srgbClr val="002060"/>
                </a:solidFill>
              </a:rPr>
              <a:t>铁的生锈则表示为：</a:t>
            </a:r>
          </a:p>
          <a:p>
            <a:r>
              <a:rPr lang="zh-CN" altLang="en-US" sz="2000" dirty="0">
                <a:solidFill>
                  <a:srgbClr val="002060"/>
                </a:solidFill>
              </a:rPr>
              <a:t>铁分子</a:t>
            </a:r>
            <a:r>
              <a:rPr lang="en-US" altLang="zh-CN" sz="2000" dirty="0">
                <a:solidFill>
                  <a:srgbClr val="002060"/>
                </a:solidFill>
              </a:rPr>
              <a:t>—→</a:t>
            </a:r>
            <a:r>
              <a:rPr lang="zh-CN" altLang="en-US" sz="2000" dirty="0">
                <a:solidFill>
                  <a:srgbClr val="002060"/>
                </a:solidFill>
              </a:rPr>
              <a:t>土原子＋火原子。</a:t>
            </a:r>
          </a:p>
          <a:p>
            <a:r>
              <a:rPr lang="zh-CN" altLang="en-US" sz="2000" dirty="0">
                <a:solidFill>
                  <a:srgbClr val="002060"/>
                </a:solidFill>
              </a:rPr>
              <a:t>（锈）</a:t>
            </a:r>
          </a:p>
        </p:txBody>
      </p:sp>
      <p:sp>
        <p:nvSpPr>
          <p:cNvPr id="6" name="矩形 5"/>
          <p:cNvSpPr/>
          <p:nvPr/>
        </p:nvSpPr>
        <p:spPr>
          <a:xfrm>
            <a:off x="4452078" y="3881125"/>
            <a:ext cx="4572001" cy="193899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我们则是这样写这两个过程的：</a:t>
            </a:r>
          </a:p>
          <a:p>
            <a:r>
              <a:rPr lang="zh-CN" altLang="en-US" sz="2000" dirty="0">
                <a:solidFill>
                  <a:srgbClr val="FF0000"/>
                </a:solidFill>
              </a:rPr>
              <a:t>铁的氧化物分子</a:t>
            </a:r>
            <a:r>
              <a:rPr lang="en-US" altLang="zh-CN" sz="2000" dirty="0">
                <a:solidFill>
                  <a:srgbClr val="FF0000"/>
                </a:solidFill>
              </a:rPr>
              <a:t>—→</a:t>
            </a:r>
            <a:r>
              <a:rPr lang="zh-CN" altLang="en-US" sz="2000" dirty="0">
                <a:solidFill>
                  <a:srgbClr val="FF0000"/>
                </a:solidFill>
              </a:rPr>
              <a:t>铁原子＋氧原子</a:t>
            </a:r>
          </a:p>
          <a:p>
            <a:r>
              <a:rPr lang="zh-CN" altLang="en-US" sz="2000" dirty="0">
                <a:solidFill>
                  <a:srgbClr val="FF0000"/>
                </a:solidFill>
              </a:rPr>
              <a:t>（铁矿石）</a:t>
            </a:r>
          </a:p>
          <a:p>
            <a:r>
              <a:rPr lang="zh-CN" altLang="en-US" sz="2000" dirty="0">
                <a:solidFill>
                  <a:srgbClr val="FF0000"/>
                </a:solidFill>
              </a:rPr>
              <a:t>和 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r>
              <a:rPr lang="zh-CN" altLang="en-US" sz="2000" dirty="0" smtClean="0">
                <a:solidFill>
                  <a:srgbClr val="FF0000"/>
                </a:solidFill>
              </a:rPr>
              <a:t>铁</a:t>
            </a:r>
            <a:r>
              <a:rPr lang="zh-CN" altLang="en-US" sz="2000" dirty="0">
                <a:solidFill>
                  <a:srgbClr val="FF0000"/>
                </a:solidFill>
              </a:rPr>
              <a:t>原子＋氧原子</a:t>
            </a:r>
            <a:r>
              <a:rPr lang="en-US" altLang="zh-CN" sz="2000" dirty="0">
                <a:solidFill>
                  <a:srgbClr val="FF0000"/>
                </a:solidFill>
              </a:rPr>
              <a:t>—→</a:t>
            </a:r>
            <a:r>
              <a:rPr lang="zh-CN" altLang="en-US" sz="2000" dirty="0">
                <a:solidFill>
                  <a:srgbClr val="FF0000"/>
                </a:solidFill>
              </a:rPr>
              <a:t>铁的氧化物分子。</a:t>
            </a:r>
          </a:p>
          <a:p>
            <a:r>
              <a:rPr lang="zh-CN" altLang="en-US" sz="2000" dirty="0">
                <a:solidFill>
                  <a:srgbClr val="FF0000"/>
                </a:solidFill>
              </a:rPr>
              <a:t>（锈）</a:t>
            </a:r>
          </a:p>
        </p:txBody>
      </p:sp>
    </p:spTree>
    <p:extLst>
      <p:ext uri="{BB962C8B-B14F-4D97-AF65-F5344CB8AC3E}">
        <p14:creationId xmlns:p14="http://schemas.microsoft.com/office/powerpoint/2010/main" val="106503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97751" y="1690818"/>
            <a:ext cx="7315200" cy="3454059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人们在分析各种物体的性质时，总是先从“不大不小”的</a:t>
            </a:r>
            <a:r>
              <a:rPr lang="zh-CN" altLang="en-US" sz="2400" dirty="0" smtClean="0"/>
              <a:t>熟悉物体</a:t>
            </a:r>
            <a:r>
              <a:rPr lang="zh-CN" altLang="en-US" sz="2400" dirty="0"/>
              <a:t>入手，然后一步步进入其内部结构，以寻求人眼所看不到的</a:t>
            </a:r>
            <a:r>
              <a:rPr lang="zh-CN" altLang="en-US" sz="2400" dirty="0" smtClean="0"/>
              <a:t>物质</a:t>
            </a:r>
            <a:r>
              <a:rPr lang="zh-CN" altLang="en-US" sz="2400" dirty="0"/>
              <a:t>性质的最终源泉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marL="0" indent="0" algn="r">
              <a:buNone/>
            </a:pPr>
            <a:r>
              <a:rPr lang="en-US" altLang="zh-CN" sz="2400" dirty="0" smtClean="0"/>
              <a:t>——《</a:t>
            </a:r>
            <a:r>
              <a:rPr lang="zh-CN" altLang="en-US" sz="2400" dirty="0" smtClean="0"/>
              <a:t>从一到无穷大</a:t>
            </a:r>
            <a:r>
              <a:rPr lang="en-US" altLang="zh-CN" sz="2400" dirty="0" smtClean="0"/>
              <a:t>》</a:t>
            </a:r>
          </a:p>
          <a:p>
            <a:r>
              <a:rPr lang="zh-CN" altLang="en-US" sz="2400" dirty="0" smtClean="0"/>
              <a:t>经过</a:t>
            </a:r>
            <a:r>
              <a:rPr lang="zh-CN" altLang="en-US" sz="2400" dirty="0"/>
              <a:t>几千年</a:t>
            </a:r>
            <a:r>
              <a:rPr lang="zh-CN" altLang="en-US" sz="2400" dirty="0" smtClean="0"/>
              <a:t>，“原子”</a:t>
            </a:r>
            <a:r>
              <a:rPr lang="zh-CN" altLang="en-US" sz="2400" dirty="0"/>
              <a:t>这个以往的哲学概念现在已经有了精确的科学内容，它</a:t>
            </a:r>
            <a:r>
              <a:rPr lang="zh-CN" altLang="en-US" sz="2400" dirty="0" smtClean="0"/>
              <a:t>已被</a:t>
            </a:r>
            <a:r>
              <a:rPr lang="zh-CN" altLang="en-US" sz="2400" dirty="0"/>
              <a:t>大量的实验证据</a:t>
            </a:r>
            <a:r>
              <a:rPr lang="zh-CN" altLang="en-US" sz="2400" dirty="0" smtClean="0"/>
              <a:t>所证实，原子的概念逐渐深入人心。</a:t>
            </a:r>
            <a:endParaRPr lang="zh-CN" altLang="en-US" sz="22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7751" y="591059"/>
            <a:ext cx="6589199" cy="1099759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现代科学的答案</a:t>
            </a:r>
            <a:r>
              <a:rPr lang="en-US" altLang="zh-CN" sz="2800" dirty="0" smtClean="0"/>
              <a:t>——</a:t>
            </a:r>
            <a:r>
              <a:rPr lang="zh-CN" altLang="en-US" sz="2800" dirty="0" smtClean="0"/>
              <a:t>原子学说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6647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45201" y="1558977"/>
            <a:ext cx="7081664" cy="5111646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18</a:t>
            </a:r>
            <a:r>
              <a:rPr lang="zh-CN" altLang="en-US" sz="2000" dirty="0"/>
              <a:t>世纪末，在没有涉及原子理论的概念条件下，在化学领域，发现了两条有关化学反应的规律：</a:t>
            </a:r>
          </a:p>
          <a:p>
            <a:pPr lvl="1"/>
            <a:r>
              <a:rPr lang="zh-CN" altLang="en-US" sz="2000" dirty="0"/>
              <a:t>化学反应前后反应体系的总质量不变，即</a:t>
            </a:r>
            <a:r>
              <a:rPr lang="zh-CN" altLang="en-US" sz="2000" dirty="0">
                <a:solidFill>
                  <a:srgbClr val="FB4A18"/>
                </a:solidFill>
              </a:rPr>
              <a:t>质量守恒定律</a:t>
            </a:r>
            <a:r>
              <a:rPr lang="zh-CN" altLang="en-US" sz="2000" dirty="0"/>
              <a:t>。</a:t>
            </a:r>
          </a:p>
          <a:p>
            <a:pPr lvl="1"/>
            <a:r>
              <a:rPr lang="zh-CN" altLang="en-US" sz="2000" dirty="0"/>
              <a:t>反应前后组成反应物的各种元素的质量的比例总是保持不变，即</a:t>
            </a:r>
            <a:r>
              <a:rPr lang="zh-CN" altLang="en-US" sz="2000" b="1" dirty="0">
                <a:solidFill>
                  <a:srgbClr val="FB4A18"/>
                </a:solidFill>
              </a:rPr>
              <a:t>定比</a:t>
            </a:r>
            <a:r>
              <a:rPr lang="zh-CN" altLang="en-US" sz="2000" b="1" dirty="0" smtClean="0">
                <a:solidFill>
                  <a:srgbClr val="FB4A18"/>
                </a:solidFill>
              </a:rPr>
              <a:t>定律</a:t>
            </a:r>
            <a:r>
              <a:rPr lang="zh-CN" altLang="en-US" sz="2000" dirty="0" smtClean="0">
                <a:solidFill>
                  <a:schemeClr val="tx1"/>
                </a:solidFill>
              </a:rPr>
              <a:t>（普鲁斯脱</a:t>
            </a:r>
            <a:r>
              <a:rPr lang="en-US" altLang="zh-CN" sz="2000" dirty="0" smtClean="0">
                <a:solidFill>
                  <a:schemeClr val="tx1"/>
                </a:solidFill>
              </a:rPr>
              <a:t>1806</a:t>
            </a:r>
            <a:r>
              <a:rPr lang="zh-CN" altLang="en-US" sz="2000" dirty="0" smtClean="0">
                <a:solidFill>
                  <a:schemeClr val="tx1"/>
                </a:solidFill>
              </a:rPr>
              <a:t>）</a:t>
            </a:r>
            <a:r>
              <a:rPr lang="zh-CN" altLang="en-US" sz="2000" dirty="0" smtClean="0"/>
              <a:t>。</a:t>
            </a:r>
            <a:endParaRPr lang="zh-CN" altLang="en-US" sz="2000" dirty="0"/>
          </a:p>
          <a:p>
            <a:r>
              <a:rPr lang="zh-CN" altLang="en-US" sz="2000" dirty="0"/>
              <a:t>约翰</a:t>
            </a:r>
            <a:r>
              <a:rPr lang="en-US" altLang="zh-CN" sz="2000" dirty="0"/>
              <a:t>·</a:t>
            </a:r>
            <a:r>
              <a:rPr lang="zh-CN" altLang="en-US" sz="2000" dirty="0" smtClean="0"/>
              <a:t>道尔顿在</a:t>
            </a:r>
            <a:r>
              <a:rPr lang="zh-CN" altLang="en-US" sz="2000" dirty="0"/>
              <a:t>他</a:t>
            </a:r>
            <a:r>
              <a:rPr lang="en-US" altLang="zh-CN" sz="2000" dirty="0"/>
              <a:t>1808</a:t>
            </a:r>
            <a:r>
              <a:rPr lang="zh-CN" altLang="en-US" sz="2000" dirty="0"/>
              <a:t>年发表的</a:t>
            </a:r>
            <a:r>
              <a:rPr lang="en-US" altLang="zh-CN" sz="2000" dirty="0"/>
              <a:t>《</a:t>
            </a:r>
            <a:r>
              <a:rPr lang="zh-CN" altLang="en-US" sz="2000" dirty="0"/>
              <a:t>化学哲学的新体系</a:t>
            </a:r>
            <a:r>
              <a:rPr lang="en-US" altLang="zh-CN" sz="2000" dirty="0"/>
              <a:t>》</a:t>
            </a:r>
            <a:r>
              <a:rPr lang="zh-CN" altLang="en-US" sz="2000" dirty="0"/>
              <a:t>中提出了他的</a:t>
            </a:r>
            <a:r>
              <a:rPr lang="zh-CN" altLang="en-US" sz="2000" dirty="0" smtClean="0"/>
              <a:t>原子理论</a:t>
            </a:r>
            <a:r>
              <a:rPr lang="en-US" altLang="zh-CN" sz="2000" dirty="0" smtClean="0"/>
              <a:t>:</a:t>
            </a:r>
            <a:endParaRPr lang="zh-CN" altLang="en-US" sz="2000" dirty="0"/>
          </a:p>
          <a:p>
            <a:pPr lvl="1"/>
            <a:r>
              <a:rPr lang="zh-CN" altLang="en-US" sz="1800" dirty="0"/>
              <a:t>所有的化学元素都是由一种非常小的粒子组成，即原子，这些粒子通过化学方法无法进一步的分割。</a:t>
            </a:r>
          </a:p>
          <a:p>
            <a:pPr lvl="1"/>
            <a:r>
              <a:rPr lang="zh-CN" altLang="en-US" sz="1800" dirty="0"/>
              <a:t>同种元素的原子具有相同的大小，质量和性质。不同元素的原子是不同的，即元素性质由组成它们的原子决定。</a:t>
            </a:r>
          </a:p>
          <a:p>
            <a:pPr lvl="1"/>
            <a:r>
              <a:rPr lang="zh-CN" altLang="en-US" sz="1800" dirty="0"/>
              <a:t>如果两种元素能形成多于一种化合物，在一种元素的质量一定时，各种化合物中的第二种元素质量的比例会是一个简单整数比，即</a:t>
            </a:r>
            <a:r>
              <a:rPr lang="zh-CN" altLang="en-US" sz="1800" b="1" dirty="0">
                <a:solidFill>
                  <a:srgbClr val="FB4A18"/>
                </a:solidFill>
              </a:rPr>
              <a:t>倍比</a:t>
            </a:r>
            <a:r>
              <a:rPr lang="zh-CN" altLang="en-US" sz="1800" b="1" dirty="0" smtClean="0">
                <a:solidFill>
                  <a:srgbClr val="FB4A18"/>
                </a:solidFill>
              </a:rPr>
              <a:t>定律</a:t>
            </a:r>
            <a:r>
              <a:rPr lang="zh-CN" altLang="en-US" sz="1800" dirty="0" smtClean="0"/>
              <a:t>。</a:t>
            </a:r>
            <a:endParaRPr lang="zh-CN" altLang="en-US" sz="18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934867"/>
          </a:xfrm>
        </p:spPr>
        <p:txBody>
          <a:bodyPr/>
          <a:lstStyle/>
          <a:p>
            <a:r>
              <a:rPr lang="zh-CN" altLang="en-US" dirty="0" smtClean="0"/>
              <a:t>道尔顿的原子论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4580" t="-28831" r="-9541" b="6056"/>
          <a:stretch/>
        </p:blipFill>
        <p:spPr>
          <a:xfrm>
            <a:off x="299803" y="3438759"/>
            <a:ext cx="2061148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6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054737" y="1781163"/>
            <a:ext cx="7423795" cy="3399887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办公室：本部物理学院</a:t>
            </a:r>
            <a:r>
              <a:rPr lang="en-US" altLang="zh-CN" sz="2400" dirty="0"/>
              <a:t>213</a:t>
            </a:r>
            <a:r>
              <a:rPr lang="zh-CN" altLang="en-US" sz="2400" dirty="0" smtClean="0"/>
              <a:t>，</a:t>
            </a:r>
            <a:endParaRPr lang="en-US" altLang="zh-CN" sz="2400" dirty="0" smtClean="0"/>
          </a:p>
          <a:p>
            <a:pPr marL="1351359" lvl="7" indent="0">
              <a:buNone/>
            </a:pPr>
            <a:r>
              <a:rPr lang="zh-CN" altLang="en-US" sz="2400" dirty="0" smtClean="0"/>
              <a:t>净</a:t>
            </a:r>
            <a:r>
              <a:rPr lang="zh-CN" altLang="en-US" sz="2400" dirty="0"/>
              <a:t>月量子科学中心</a:t>
            </a:r>
            <a:r>
              <a:rPr lang="en-US" altLang="zh-CN" sz="2400" dirty="0"/>
              <a:t>604</a:t>
            </a:r>
            <a:r>
              <a:rPr lang="zh-CN" altLang="en-US" sz="2400" dirty="0"/>
              <a:t>（环境楼东侧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zh-CN" altLang="en-US" sz="2400" dirty="0" smtClean="0"/>
              <a:t>电话：</a:t>
            </a:r>
            <a:r>
              <a:rPr lang="en-US" altLang="zh-CN" sz="2400" dirty="0" smtClean="0"/>
              <a:t>17704304077</a:t>
            </a:r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Email</a:t>
            </a:r>
            <a:r>
              <a:rPr lang="en-US" altLang="zh-CN" sz="2400" dirty="0"/>
              <a:t>: </a:t>
            </a:r>
            <a:r>
              <a:rPr lang="en-US" altLang="zh-CN" sz="2400" dirty="0">
                <a:hlinkClick r:id="rId2"/>
              </a:rPr>
              <a:t>liuhd100@nenu.edu.cn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4737" y="718225"/>
            <a:ext cx="6683765" cy="56544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刘昊迪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080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96"/>
    </mc:Choice>
    <mc:Fallback xmlns="">
      <p:transition spd="slow" advTm="2696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987" y="429238"/>
            <a:ext cx="6969491" cy="606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42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2"/>
              <p:cNvSpPr txBox="1">
                <a:spLocks noChangeArrowheads="1"/>
              </p:cNvSpPr>
              <p:nvPr/>
            </p:nvSpPr>
            <p:spPr>
              <a:xfrm>
                <a:off x="1226981" y="1350468"/>
                <a:ext cx="6991810" cy="25319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altLang="zh-CN" sz="2000" dirty="0" smtClean="0">
                    <a:solidFill>
                      <a:srgbClr val="000000"/>
                    </a:solidFill>
                    <a:latin typeface="+mn-ea"/>
                  </a:rPr>
                  <a:t>1808</a:t>
                </a:r>
                <a:r>
                  <a:rPr lang="zh-CN" altLang="en-US" sz="2000" dirty="0" smtClean="0">
                    <a:solidFill>
                      <a:srgbClr val="000000"/>
                    </a:solidFill>
                    <a:latin typeface="+mn-ea"/>
                  </a:rPr>
                  <a:t>年，盖呂萨克（</a:t>
                </a:r>
                <a:r>
                  <a:rPr lang="en-US" altLang="zh-CN" sz="2000" dirty="0" err="1" smtClean="0">
                    <a:solidFill>
                      <a:srgbClr val="000000"/>
                    </a:solidFill>
                    <a:latin typeface="+mn-ea"/>
                  </a:rPr>
                  <a:t>J.L.Gay-Lussac</a:t>
                </a:r>
                <a:r>
                  <a:rPr lang="en-US" altLang="zh-CN" sz="2000" dirty="0" smtClean="0">
                    <a:solidFill>
                      <a:srgbClr val="000000"/>
                    </a:solidFill>
                    <a:latin typeface="+mn-ea"/>
                  </a:rPr>
                  <a:t>）</a:t>
                </a:r>
                <a:r>
                  <a:rPr lang="zh-CN" altLang="en-US" sz="2000" dirty="0" smtClean="0">
                    <a:solidFill>
                      <a:srgbClr val="000000"/>
                    </a:solidFill>
                    <a:latin typeface="+mn-ea"/>
                  </a:rPr>
                  <a:t>发现</a:t>
                </a:r>
                <a:r>
                  <a:rPr lang="zh-CN" altLang="en-US" sz="2000" dirty="0" smtClean="0">
                    <a:solidFill>
                      <a:schemeClr val="tx1"/>
                    </a:solidFill>
                    <a:latin typeface="+mn-ea"/>
                  </a:rPr>
                  <a:t>气体化合时，各气体的体积成简比。即参加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+mn-ea"/>
                  </a:rPr>
                  <a:t>同一反应的各种气体，在同温同压下，其体积成简单的整数</a:t>
                </a:r>
                <a:r>
                  <a:rPr lang="zh-CN" altLang="en-US" sz="2000" dirty="0" smtClean="0">
                    <a:solidFill>
                      <a:schemeClr val="tx1"/>
                    </a:solidFill>
                    <a:latin typeface="+mn-ea"/>
                  </a:rPr>
                  <a:t>比。进一步，</a:t>
                </a:r>
                <a:r>
                  <a:rPr lang="zh-CN" altLang="en-US" sz="2000" dirty="0" smtClean="0">
                    <a:solidFill>
                      <a:srgbClr val="C00000"/>
                    </a:solidFill>
                  </a:rPr>
                  <a:t>在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同温同压下，相同体积的不同气体含有相同数目的原子</a:t>
                </a:r>
                <a:r>
                  <a:rPr lang="zh-CN" altLang="en-US" sz="2000" dirty="0" smtClean="0">
                    <a:solidFill>
                      <a:srgbClr val="C00000"/>
                    </a:solidFill>
                  </a:rPr>
                  <a:t>。</a:t>
                </a:r>
                <a:endParaRPr lang="en-US" altLang="zh-CN" sz="2000" dirty="0" smtClean="0">
                  <a:solidFill>
                    <a:srgbClr val="C00000"/>
                  </a:solidFill>
                  <a:latin typeface="+mn-ea"/>
                </a:endParaRPr>
              </a:p>
              <a:p>
                <a:pPr algn="just"/>
                <a:r>
                  <a:rPr lang="en-US" altLang="zh-CN" sz="2000" dirty="0" smtClean="0">
                    <a:solidFill>
                      <a:schemeClr val="tx1"/>
                    </a:solidFill>
                    <a:latin typeface="+mn-ea"/>
                  </a:rPr>
                  <a:t>1811</a:t>
                </a:r>
                <a:r>
                  <a:rPr lang="zh-CN" altLang="en-US" sz="2000" dirty="0" smtClean="0">
                    <a:solidFill>
                      <a:schemeClr val="tx1"/>
                    </a:solidFill>
                    <a:latin typeface="+mn-ea"/>
                  </a:rPr>
                  <a:t>年，阿伏伽德罗（</a:t>
                </a:r>
                <a:r>
                  <a:rPr lang="en-US" altLang="zh-CN" sz="2000" dirty="0" err="1" smtClean="0">
                    <a:solidFill>
                      <a:schemeClr val="tx1"/>
                    </a:solidFill>
                    <a:latin typeface="+mn-ea"/>
                  </a:rPr>
                  <a:t>A.Avogadro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+mn-ea"/>
                  </a:rPr>
                  <a:t>）提出分子是决定物质性质的最小微元，分子是由原子</a:t>
                </a:r>
                <a:r>
                  <a:rPr lang="zh-CN" altLang="en-US" sz="2000" dirty="0" smtClean="0">
                    <a:solidFill>
                      <a:schemeClr val="tx1"/>
                    </a:solidFill>
                    <a:latin typeface="+mn-ea"/>
                  </a:rPr>
                  <a:t>构成。并指出</a:t>
                </a:r>
                <a:r>
                  <a:rPr lang="en-US" altLang="zh-CN" sz="2000" dirty="0" smtClean="0">
                    <a:solidFill>
                      <a:schemeClr val="tx1"/>
                    </a:solidFill>
                    <a:latin typeface="+mn-ea"/>
                  </a:rPr>
                  <a:t>1mol</a:t>
                </a:r>
                <a:r>
                  <a:rPr lang="zh-CN" altLang="en-US" sz="2000" dirty="0" smtClean="0">
                    <a:solidFill>
                      <a:schemeClr val="tx1"/>
                    </a:solidFill>
                    <a:latin typeface="+mn-ea"/>
                  </a:rPr>
                  <a:t>分子的分子数目或者</a:t>
                </a:r>
                <a:r>
                  <a:rPr lang="en-US" altLang="zh-CN" sz="2000" dirty="0" smtClean="0">
                    <a:solidFill>
                      <a:schemeClr val="tx1"/>
                    </a:solidFill>
                    <a:latin typeface="+mn-ea"/>
                  </a:rPr>
                  <a:t>1mol</a:t>
                </a:r>
                <a:r>
                  <a:rPr lang="zh-CN" altLang="en-US" sz="2000" dirty="0" smtClean="0">
                    <a:solidFill>
                      <a:schemeClr val="tx1"/>
                    </a:solidFill>
                    <a:latin typeface="+mn-ea"/>
                  </a:rPr>
                  <a:t>原子的原子数目为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solidFill>
                      <a:schemeClr val="tx1"/>
                    </a:solidFill>
                    <a:latin typeface="+mn-ea"/>
                  </a:rPr>
                  <a:t>个，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solidFill>
                      <a:schemeClr val="tx1"/>
                    </a:solidFill>
                    <a:latin typeface="+mn-ea"/>
                  </a:rPr>
                  <a:t>被称为阿伏伽德罗常数。</a:t>
                </a:r>
                <a:endParaRPr lang="zh-CN" altLang="en-US" sz="2000" dirty="0">
                  <a:solidFill>
                    <a:schemeClr val="tx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5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981" y="1350468"/>
                <a:ext cx="6991810" cy="2531983"/>
              </a:xfrm>
              <a:prstGeom prst="rect">
                <a:avLst/>
              </a:prstGeom>
              <a:blipFill rotWithShape="0">
                <a:blip r:embed="rId3"/>
                <a:stretch>
                  <a:fillRect l="-785" t="-1446" r="-959" b="-93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6" descr="1459-t02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491" y="4073581"/>
            <a:ext cx="2119031" cy="260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hxmj_101">
            <a:hlinkClick r:id="rId6"/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4"/>
          <a:stretch/>
        </p:blipFill>
        <p:spPr bwMode="auto">
          <a:xfrm>
            <a:off x="6041036" y="4147535"/>
            <a:ext cx="2038663" cy="245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1658491" y="704138"/>
            <a:ext cx="3416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latin typeface="+mn-ea"/>
              </a:rPr>
              <a:t>原子</a:t>
            </a:r>
            <a:r>
              <a:rPr lang="en-US" altLang="zh-CN" sz="3600" dirty="0">
                <a:latin typeface="+mn-ea"/>
              </a:rPr>
              <a:t>—</a:t>
            </a:r>
            <a:r>
              <a:rPr lang="zh-CN" altLang="en-US" sz="3600" dirty="0">
                <a:latin typeface="+mn-ea"/>
              </a:rPr>
              <a:t>分子学说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58594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200" y="1455529"/>
            <a:ext cx="2482337" cy="3746777"/>
          </a:xfr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6" descr="06d912ca0c52f1ba719c662436b8934d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99"/>
          <a:stretch/>
        </p:blipFill>
        <p:spPr bwMode="auto">
          <a:xfrm>
            <a:off x="5435600" y="1455530"/>
            <a:ext cx="3151188" cy="352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331913" y="5055980"/>
            <a:ext cx="3854684" cy="6477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b="1" dirty="0" smtClean="0">
                <a:solidFill>
                  <a:srgbClr val="000000"/>
                </a:solidFill>
                <a:latin typeface="+mn-ea"/>
              </a:rPr>
              <a:t>布朗（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+mn-ea"/>
              </a:rPr>
              <a:t>R.Brown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</a:rPr>
              <a:t> 1773—1858）</a:t>
            </a:r>
          </a:p>
          <a:p>
            <a:pPr marL="0" indent="0">
              <a:buNone/>
            </a:pPr>
            <a:r>
              <a:rPr lang="zh-CN" altLang="en-US" sz="2000" b="1" dirty="0" smtClean="0">
                <a:solidFill>
                  <a:srgbClr val="FB4A18"/>
                </a:solidFill>
                <a:latin typeface="+mn-ea"/>
              </a:rPr>
              <a:t>布朗运动</a:t>
            </a:r>
            <a:endParaRPr lang="zh-CN" altLang="en-US" sz="2000" b="1" dirty="0">
              <a:solidFill>
                <a:srgbClr val="000000"/>
              </a:solidFill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239800" y="5091699"/>
            <a:ext cx="3862504" cy="57626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w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085850" indent="-228600">
              <a:spcBef>
                <a:spcPct val="20000"/>
              </a:spcBef>
              <a:buClr>
                <a:schemeClr val="accent2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428750" indent="-22860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w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771650" indent="-22860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22885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68605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14325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600450" indent="-2286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>
              <a:buNone/>
            </a:pPr>
            <a:r>
              <a:rPr lang="zh-CN" altLang="en-US" sz="2000" dirty="0" smtClean="0">
                <a:solidFill>
                  <a:srgbClr val="000000"/>
                </a:solidFill>
                <a:latin typeface="+mn-ea"/>
                <a:ea typeface="+mn-ea"/>
              </a:rPr>
              <a:t>法拉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第（</a:t>
            </a:r>
            <a:r>
              <a:rPr lang="en-US" altLang="zh-CN" sz="2000" dirty="0" err="1">
                <a:solidFill>
                  <a:srgbClr val="000000"/>
                </a:solidFill>
                <a:latin typeface="+mn-ea"/>
                <a:ea typeface="+mn-ea"/>
              </a:rPr>
              <a:t>M.Faraday</a:t>
            </a:r>
            <a:r>
              <a:rPr lang="en-US" altLang="zh-CN" sz="20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  <a:ea typeface="+mn-ea"/>
              </a:rPr>
              <a:t>1791—1867）</a:t>
            </a:r>
          </a:p>
          <a:p>
            <a:pPr marL="0" indent="0">
              <a:buNone/>
            </a:pPr>
            <a:r>
              <a:rPr lang="zh-CN" altLang="en-US" sz="2000" b="1" dirty="0" smtClean="0">
                <a:solidFill>
                  <a:srgbClr val="FB4A18"/>
                </a:solidFill>
                <a:latin typeface="+mn-ea"/>
                <a:ea typeface="+mn-ea"/>
              </a:rPr>
              <a:t>电解</a:t>
            </a:r>
            <a:r>
              <a:rPr lang="zh-CN" altLang="en-US" sz="2000" b="1" dirty="0">
                <a:solidFill>
                  <a:srgbClr val="FB4A18"/>
                </a:solidFill>
                <a:latin typeface="+mn-ea"/>
                <a:ea typeface="+mn-ea"/>
              </a:rPr>
              <a:t>定律</a:t>
            </a:r>
          </a:p>
        </p:txBody>
      </p:sp>
    </p:spTree>
    <p:extLst>
      <p:ext uri="{BB962C8B-B14F-4D97-AF65-F5344CB8AC3E}">
        <p14:creationId xmlns:p14="http://schemas.microsoft.com/office/powerpoint/2010/main" val="89211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5" name="Rectangle 3"/>
          <p:cNvSpPr>
            <a:spLocks noGrp="1" noChangeArrowheads="1"/>
          </p:cNvSpPr>
          <p:nvPr>
            <p:ph idx="1"/>
          </p:nvPr>
        </p:nvSpPr>
        <p:spPr>
          <a:xfrm>
            <a:off x="633846" y="1659560"/>
            <a:ext cx="8034337" cy="3584469"/>
          </a:xfrm>
        </p:spPr>
        <p:txBody>
          <a:bodyPr/>
          <a:lstStyle/>
          <a:p>
            <a:pPr indent="288000"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Times New Roman" panose="02020603050405020304" pitchFamily="18" charset="0"/>
                <a:ea typeface="楷体_GB2312" pitchFamily="49" charset="-122"/>
              </a:rPr>
              <a:t>在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化学和物理学中普遍采用原子质量的相对值。国际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_GB2312" pitchFamily="49" charset="-122"/>
              </a:rPr>
              <a:t>上把碳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在自然界中丰度最大的一种同位素（</a:t>
            </a:r>
            <a:r>
              <a:rPr lang="zh-CN" altLang="en-US" sz="2400" b="1" baseline="30000" dirty="0">
                <a:latin typeface="Times New Roman" panose="02020603050405020304" pitchFamily="18" charset="0"/>
                <a:ea typeface="楷体_GB2312" pitchFamily="49" charset="-122"/>
              </a:rPr>
              <a:t>12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Ｃ）的质量定为12.00000个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“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单位——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u”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作为原子质量的标准，其他原子的质量同其比较，定出质量值，称为原子量。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u 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称为原子质量的</a:t>
            </a:r>
            <a:r>
              <a:rPr lang="zh-CN" altLang="en-US" sz="2400" b="1" dirty="0">
                <a:solidFill>
                  <a:srgbClr val="FB4A18"/>
                </a:solidFill>
                <a:latin typeface="Times New Roman" panose="02020603050405020304" pitchFamily="18" charset="0"/>
                <a:ea typeface="楷体_GB2312" pitchFamily="49" charset="-122"/>
              </a:rPr>
              <a:t>碳单位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（1960年以前国际上采用的是原子质量的</a:t>
            </a:r>
            <a:r>
              <a:rPr lang="zh-CN" altLang="en-US" sz="2400" b="1" dirty="0">
                <a:solidFill>
                  <a:srgbClr val="FB4A18"/>
                </a:solidFill>
                <a:latin typeface="Times New Roman" panose="02020603050405020304" pitchFamily="18" charset="0"/>
                <a:ea typeface="楷体_GB2312" pitchFamily="49" charset="-122"/>
              </a:rPr>
              <a:t>氧单位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——</a:t>
            </a:r>
            <a:r>
              <a:rPr lang="en-US" altLang="zh-CN" sz="2400" b="1" dirty="0" err="1">
                <a:latin typeface="Times New Roman" panose="02020603050405020304" pitchFamily="18" charset="0"/>
                <a:ea typeface="楷体_GB2312" pitchFamily="49" charset="-122"/>
              </a:rPr>
              <a:t>amu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）。</a:t>
            </a:r>
            <a:r>
              <a:rPr lang="en-US" altLang="zh-CN" sz="2400" b="1" dirty="0">
                <a:ea typeface="楷体_GB2312" pitchFamily="49" charset="-122"/>
              </a:rPr>
              <a:t> </a:t>
            </a:r>
            <a:r>
              <a:rPr lang="zh-CN" altLang="en-US" sz="2400" dirty="0"/>
              <a:t> </a:t>
            </a:r>
          </a:p>
        </p:txBody>
      </p:sp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337411" y="524032"/>
            <a:ext cx="7793037" cy="830263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+mn-cs"/>
              </a:rPr>
              <a:t>原子的质量和大小</a:t>
            </a:r>
          </a:p>
        </p:txBody>
      </p:sp>
    </p:spTree>
    <p:extLst>
      <p:ext uri="{BB962C8B-B14F-4D97-AF65-F5344CB8AC3E}">
        <p14:creationId xmlns:p14="http://schemas.microsoft.com/office/powerpoint/2010/main" val="205104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Rectangle 3"/>
          <p:cNvSpPr>
            <a:spLocks noGrp="1" noChangeArrowheads="1"/>
          </p:cNvSpPr>
          <p:nvPr>
            <p:ph idx="1"/>
          </p:nvPr>
        </p:nvSpPr>
        <p:spPr>
          <a:xfrm>
            <a:off x="1974773" y="1260450"/>
            <a:ext cx="3024187" cy="5111750"/>
          </a:xfrm>
        </p:spPr>
        <p:txBody>
          <a:bodyPr/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zh-CN" altLang="en-US" sz="2800" b="1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氢     1.00794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u</a:t>
            </a:r>
          </a:p>
          <a:p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钠     22.9898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u</a:t>
            </a:r>
          </a:p>
          <a:p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碳   12.01115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u</a:t>
            </a:r>
          </a:p>
          <a:p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钾      39.102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u</a:t>
            </a:r>
          </a:p>
          <a:p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氧    15.9994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u</a:t>
            </a:r>
          </a:p>
          <a:p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铁      55.847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u</a:t>
            </a:r>
          </a:p>
          <a:p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铜      63.546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u</a:t>
            </a:r>
          </a:p>
          <a:p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银    107.868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u</a:t>
            </a: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1350963" y="359764"/>
            <a:ext cx="7793037" cy="1143000"/>
          </a:xfrm>
        </p:spPr>
        <p:txBody>
          <a:bodyPr/>
          <a:lstStyle/>
          <a:p>
            <a:r>
              <a:rPr lang="zh-CN" altLang="en-US" dirty="0">
                <a:latin typeface="Arial Unicode MS" panose="020B0604020202020204" pitchFamily="34" charset="-122"/>
                <a:ea typeface="楷体_GB2312" pitchFamily="49" charset="-122"/>
              </a:rPr>
              <a:t> </a:t>
            </a:r>
            <a:r>
              <a:rPr lang="zh-CN" altLang="en-US" sz="4000" b="1" dirty="0">
                <a:latin typeface="Arial Unicode MS" panose="020B0604020202020204" pitchFamily="34" charset="-122"/>
                <a:ea typeface="楷体_GB2312" pitchFamily="49" charset="-122"/>
              </a:rPr>
              <a:t>部分原子的原子量</a:t>
            </a:r>
          </a:p>
        </p:txBody>
      </p:sp>
    </p:spTree>
    <p:extLst>
      <p:ext uri="{BB962C8B-B14F-4D97-AF65-F5344CB8AC3E}">
        <p14:creationId xmlns:p14="http://schemas.microsoft.com/office/powerpoint/2010/main" val="278361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2403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12144" y="918824"/>
                <a:ext cx="8534400" cy="4622661"/>
              </a:xfrm>
            </p:spPr>
            <p:txBody>
              <a:bodyPr>
                <a:noAutofit/>
              </a:bodyPr>
              <a:lstStyle/>
              <a:p>
                <a:pPr indent="457200" algn="just">
                  <a:buFont typeface="Wingdings" panose="05000000000000000000" pitchFamily="2" charset="2"/>
                  <a:buNone/>
                </a:pPr>
                <a:r>
                  <a:rPr lang="zh-CN" altLang="en-US" sz="2400" dirty="0" smtClean="0">
                    <a:latin typeface="+mn-ea"/>
                  </a:rPr>
                  <a:t>知道</a:t>
                </a:r>
                <a:r>
                  <a:rPr lang="zh-CN" altLang="en-US" sz="2400" dirty="0">
                    <a:latin typeface="+mn-ea"/>
                  </a:rPr>
                  <a:t>了原子量，可以求出原子质量的绝对值。如果以Ａ代表原子量，Ｎ</a:t>
                </a:r>
                <a:r>
                  <a:rPr lang="zh-CN" altLang="en-US" sz="2400" baseline="-30000" dirty="0">
                    <a:latin typeface="+mn-ea"/>
                  </a:rPr>
                  <a:t>0</a:t>
                </a:r>
                <a:r>
                  <a:rPr lang="zh-CN" altLang="en-US" sz="2400" dirty="0">
                    <a:latin typeface="+mn-ea"/>
                  </a:rPr>
                  <a:t>代表阿伏伽德罗常数，</a:t>
                </a:r>
                <a:r>
                  <a:rPr lang="en-US" altLang="zh-CN" sz="2400" dirty="0">
                    <a:latin typeface="+mn-ea"/>
                  </a:rPr>
                  <a:t>M</a:t>
                </a:r>
                <a:r>
                  <a:rPr lang="en-US" altLang="zh-CN" sz="2400" baseline="-30000" dirty="0">
                    <a:latin typeface="+mn-ea"/>
                  </a:rPr>
                  <a:t>A</a:t>
                </a:r>
                <a:r>
                  <a:rPr lang="zh-CN" altLang="en-US" sz="2400" dirty="0">
                    <a:latin typeface="+mn-ea"/>
                  </a:rPr>
                  <a:t>代表一个原子的质量绝对值，那么</a:t>
                </a:r>
                <a:endParaRPr lang="zh-CN" altLang="en-US" sz="2400" dirty="0">
                  <a:latin typeface="+mn-ea"/>
                  <a:cs typeface="Arial Unicode MS" panose="020B0604020202020204" pitchFamily="34" charset="-122"/>
                </a:endParaRPr>
              </a:p>
              <a:p>
                <a:pPr algn="just">
                  <a:buFont typeface="Wingdings" panose="05000000000000000000" pitchFamily="2" charset="2"/>
                  <a:buNone/>
                </a:pPr>
                <a:r>
                  <a:rPr lang="en-US" altLang="zh-CN" sz="2400" dirty="0">
                    <a:latin typeface="+mn-ea"/>
                  </a:rPr>
                  <a:t>              </a:t>
                </a:r>
                <a:r>
                  <a:rPr lang="en-US" altLang="zh-CN" sz="2400" dirty="0">
                    <a:solidFill>
                      <a:srgbClr val="C00000"/>
                    </a:solidFill>
                    <a:latin typeface="+mn-ea"/>
                  </a:rPr>
                  <a:t>M</a:t>
                </a:r>
                <a:r>
                  <a:rPr lang="en-US" altLang="zh-CN" sz="2400" baseline="-30000" dirty="0">
                    <a:solidFill>
                      <a:srgbClr val="C00000"/>
                    </a:solidFill>
                    <a:latin typeface="+mn-ea"/>
                  </a:rPr>
                  <a:t>A</a:t>
                </a:r>
                <a:r>
                  <a:rPr lang="en-US" altLang="zh-CN" sz="2400" dirty="0">
                    <a:solidFill>
                      <a:srgbClr val="C00000"/>
                    </a:solidFill>
                    <a:latin typeface="+mn-ea"/>
                  </a:rPr>
                  <a:t>＝A／</a:t>
                </a:r>
                <a:r>
                  <a:rPr lang="zh-CN" altLang="en-US" sz="2400" dirty="0">
                    <a:solidFill>
                      <a:srgbClr val="C00000"/>
                    </a:solidFill>
                    <a:latin typeface="+mn-ea"/>
                  </a:rPr>
                  <a:t>Ｎ</a:t>
                </a:r>
                <a:r>
                  <a:rPr lang="zh-CN" altLang="en-US" sz="2400" baseline="-30000" dirty="0">
                    <a:solidFill>
                      <a:srgbClr val="C00000"/>
                    </a:solidFill>
                    <a:latin typeface="+mn-ea"/>
                  </a:rPr>
                  <a:t>0                                                                             </a:t>
                </a:r>
                <a:endParaRPr lang="zh-CN" altLang="en-US" sz="2400" dirty="0">
                  <a:solidFill>
                    <a:srgbClr val="C00000"/>
                  </a:solidFill>
                  <a:latin typeface="+mn-ea"/>
                  <a:cs typeface="Arial Unicode MS" panose="020B0604020202020204" pitchFamily="34" charset="-122"/>
                </a:endParaRPr>
              </a:p>
              <a:p>
                <a:pPr algn="just">
                  <a:buFont typeface="Wingdings" panose="05000000000000000000" pitchFamily="2" charset="2"/>
                  <a:buNone/>
                </a:pPr>
                <a:r>
                  <a:rPr lang="zh-CN" altLang="en-US" sz="2400" dirty="0" smtClean="0">
                    <a:latin typeface="+mn-ea"/>
                  </a:rPr>
                  <a:t>   根据法拉第电解定律</a:t>
                </a:r>
                <a:r>
                  <a:rPr lang="en-US" altLang="zh-CN" sz="2400" dirty="0" smtClean="0">
                    <a:latin typeface="+mn-ea"/>
                  </a:rPr>
                  <a:t>1mol</a:t>
                </a:r>
                <a:r>
                  <a:rPr lang="zh-CN" altLang="en-US" sz="2400" dirty="0" smtClean="0">
                    <a:latin typeface="+mn-ea"/>
                  </a:rPr>
                  <a:t>原子的单价离子所带电量</a:t>
                </a:r>
                <a:endParaRPr lang="zh-CN" altLang="en-US" sz="2400" dirty="0" smtClean="0">
                  <a:latin typeface="+mn-ea"/>
                  <a:cs typeface="Arial Unicode MS" panose="020B0604020202020204" pitchFamily="34" charset="-122"/>
                </a:endParaRPr>
              </a:p>
              <a:p>
                <a:pPr algn="just">
                  <a:buFont typeface="Wingdings" panose="05000000000000000000" pitchFamily="2" charset="2"/>
                  <a:buNone/>
                </a:pPr>
                <a:r>
                  <a:rPr lang="zh-CN" altLang="en-US" sz="2400" dirty="0" smtClean="0">
                    <a:latin typeface="+mn-ea"/>
                  </a:rPr>
                  <a:t>　          </a:t>
                </a:r>
                <a:r>
                  <a:rPr lang="en-US" altLang="zh-CN" sz="2400" dirty="0" smtClean="0">
                    <a:solidFill>
                      <a:srgbClr val="C00000"/>
                    </a:solidFill>
                    <a:latin typeface="+mn-ea"/>
                  </a:rPr>
                  <a:t>F＝e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baseline="-30000" dirty="0" smtClean="0">
                    <a:latin typeface="+mn-ea"/>
                  </a:rPr>
                  <a:t>                                                                                 </a:t>
                </a:r>
                <a:endParaRPr lang="zh-CN" altLang="en-US" sz="2400" dirty="0" smtClean="0">
                  <a:latin typeface="+mn-ea"/>
                  <a:cs typeface="Arial Unicode MS" panose="020B0604020202020204" pitchFamily="34" charset="-122"/>
                </a:endParaRPr>
              </a:p>
              <a:p>
                <a:pPr algn="just">
                  <a:buFont typeface="Wingdings" panose="05000000000000000000" pitchFamily="2" charset="2"/>
                  <a:buNone/>
                </a:pPr>
                <a:r>
                  <a:rPr lang="zh-CN" altLang="en-US" sz="2400" dirty="0" smtClean="0">
                    <a:latin typeface="+mn-ea"/>
                  </a:rPr>
                  <a:t>    Ｎ</a:t>
                </a:r>
                <a:r>
                  <a:rPr lang="zh-CN" altLang="en-US" sz="2400" baseline="-30000" dirty="0" smtClean="0">
                    <a:latin typeface="+mn-ea"/>
                  </a:rPr>
                  <a:t>0</a:t>
                </a:r>
                <a:r>
                  <a:rPr lang="zh-CN" altLang="en-US" sz="2400" dirty="0" smtClean="0">
                    <a:latin typeface="+mn-ea"/>
                  </a:rPr>
                  <a:t>的现代值为</a:t>
                </a:r>
                <a:endParaRPr lang="zh-CN" altLang="en-US" sz="2400" dirty="0" smtClean="0">
                  <a:latin typeface="+mn-ea"/>
                  <a:cs typeface="Arial Unicode MS" panose="020B0604020202020204" pitchFamily="34" charset="-122"/>
                </a:endParaRPr>
              </a:p>
              <a:p>
                <a:pPr algn="just">
                  <a:buFont typeface="Wingdings" panose="05000000000000000000" pitchFamily="2" charset="2"/>
                  <a:buNone/>
                </a:pPr>
                <a:r>
                  <a:rPr lang="zh-CN" altLang="en-US" sz="2400" dirty="0">
                    <a:latin typeface="+mn-ea"/>
                  </a:rPr>
                  <a:t>　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+mn-ea"/>
                  </a:rPr>
                  <a:t>＝6.0221367（36）×10</a:t>
                </a:r>
                <a:r>
                  <a:rPr lang="zh-CN" altLang="en-US" sz="2400" baseline="30000" dirty="0">
                    <a:latin typeface="+mn-ea"/>
                  </a:rPr>
                  <a:t>23</a:t>
                </a:r>
                <a:r>
                  <a:rPr lang="zh-CN" altLang="en-US" sz="2400" dirty="0">
                    <a:latin typeface="+mn-ea"/>
                  </a:rPr>
                  <a:t>Ｎ</a:t>
                </a:r>
                <a:r>
                  <a:rPr lang="en-US" altLang="zh-CN" sz="2400" dirty="0">
                    <a:latin typeface="+mn-ea"/>
                  </a:rPr>
                  <a:t>mol</a:t>
                </a:r>
                <a:r>
                  <a:rPr lang="en-US" altLang="zh-CN" sz="2400" baseline="30000" dirty="0">
                    <a:latin typeface="+mn-ea"/>
                  </a:rPr>
                  <a:t>-1</a:t>
                </a:r>
                <a:r>
                  <a:rPr lang="en-US" altLang="zh-CN" sz="2400" dirty="0">
                    <a:latin typeface="+mn-ea"/>
                  </a:rPr>
                  <a:t>（</a:t>
                </a:r>
                <a:r>
                  <a:rPr lang="zh-CN" altLang="en-US" sz="2400" dirty="0">
                    <a:latin typeface="+mn-ea"/>
                  </a:rPr>
                  <a:t>摩尔</a:t>
                </a:r>
                <a:r>
                  <a:rPr lang="zh-CN" altLang="en-US" sz="2400" baseline="30000" dirty="0">
                    <a:latin typeface="+mn-ea"/>
                  </a:rPr>
                  <a:t>-1</a:t>
                </a:r>
                <a:r>
                  <a:rPr lang="zh-CN" altLang="en-US" sz="2400" dirty="0">
                    <a:latin typeface="+mn-ea"/>
                  </a:rPr>
                  <a:t>）     </a:t>
                </a:r>
                <a:endParaRPr lang="zh-CN" altLang="en-US" sz="2400" dirty="0">
                  <a:latin typeface="+mn-ea"/>
                  <a:cs typeface="Arial Unicode MS" panose="020B0604020202020204" pitchFamily="34" charset="-122"/>
                </a:endParaRPr>
              </a:p>
              <a:p>
                <a:pPr algn="just">
                  <a:buFont typeface="Wingdings" panose="05000000000000000000" pitchFamily="2" charset="2"/>
                  <a:buNone/>
                </a:pPr>
                <a:r>
                  <a:rPr lang="zh-CN" altLang="en-US" sz="2400" dirty="0">
                    <a:latin typeface="+mn-ea"/>
                  </a:rPr>
                  <a:t>    由氢原子量可以算出氢原子的质量</a:t>
                </a:r>
                <a:endParaRPr lang="zh-CN" altLang="en-US" sz="2400" dirty="0">
                  <a:latin typeface="+mn-ea"/>
                  <a:cs typeface="Arial Unicode MS" panose="020B0604020202020204" pitchFamily="34" charset="-122"/>
                </a:endParaRPr>
              </a:p>
              <a:p>
                <a:pPr algn="just">
                  <a:buFont typeface="Wingdings" panose="05000000000000000000" pitchFamily="2" charset="2"/>
                  <a:buNone/>
                </a:pPr>
                <a:r>
                  <a:rPr lang="zh-CN" altLang="en-US" sz="2400" dirty="0">
                    <a:latin typeface="+mn-ea"/>
                  </a:rPr>
                  <a:t>　　     </a:t>
                </a:r>
                <a:r>
                  <a:rPr lang="en-US" altLang="zh-CN" sz="2400" dirty="0">
                    <a:latin typeface="+mn-ea"/>
                  </a:rPr>
                  <a:t>M</a:t>
                </a:r>
                <a:r>
                  <a:rPr lang="en-US" altLang="zh-CN" sz="2400" baseline="-30000" dirty="0">
                    <a:latin typeface="+mn-ea"/>
                  </a:rPr>
                  <a:t>H</a:t>
                </a:r>
                <a:r>
                  <a:rPr lang="en-US" altLang="zh-CN" sz="2400" dirty="0" smtClean="0">
                    <a:latin typeface="+mn-ea"/>
                  </a:rPr>
                  <a:t>＝1/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400" dirty="0" smtClean="0">
                    <a:latin typeface="+mn-ea"/>
                  </a:rPr>
                  <a:t>=1.67367×10</a:t>
                </a:r>
                <a:r>
                  <a:rPr lang="en-US" altLang="zh-CN" sz="2400" baseline="30000" dirty="0" smtClean="0">
                    <a:latin typeface="+mn-ea"/>
                  </a:rPr>
                  <a:t>-24</a:t>
                </a:r>
                <a:r>
                  <a:rPr lang="en-US" altLang="zh-CN" sz="2400" dirty="0" smtClean="0">
                    <a:latin typeface="+mn-ea"/>
                  </a:rPr>
                  <a:t>g</a:t>
                </a:r>
                <a:r>
                  <a:rPr lang="en-US" altLang="zh-CN" sz="2400" dirty="0">
                    <a:latin typeface="+mn-ea"/>
                  </a:rPr>
                  <a:t>（</a:t>
                </a:r>
                <a:r>
                  <a:rPr lang="zh-CN" altLang="en-US" sz="2400" dirty="0">
                    <a:latin typeface="+mn-ea"/>
                  </a:rPr>
                  <a:t>克）    </a:t>
                </a:r>
                <a:endParaRPr lang="en-US" altLang="zh-CN" sz="24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10240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144" y="918824"/>
                <a:ext cx="8534400" cy="4622661"/>
              </a:xfrm>
              <a:blipFill rotWithShape="0">
                <a:blip r:embed="rId2"/>
                <a:stretch>
                  <a:fillRect t="-1055" r="-1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15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445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50825" y="1773238"/>
                <a:ext cx="8574088" cy="4114800"/>
              </a:xfrm>
            </p:spPr>
            <p:txBody>
              <a:bodyPr/>
              <a:lstStyle/>
              <a:p>
                <a:pPr indent="0" algn="just">
                  <a:buFont typeface="Wingdings" panose="05000000000000000000" pitchFamily="2" charset="2"/>
                  <a:buNone/>
                </a:pPr>
                <a:r>
                  <a:rPr lang="zh-CN" altLang="en-US" sz="2400" dirty="0" smtClean="0">
                    <a:latin typeface="+mn-ea"/>
                  </a:rPr>
                  <a:t>对</a:t>
                </a:r>
                <a:r>
                  <a:rPr lang="zh-CN" altLang="en-US" sz="2400" dirty="0">
                    <a:latin typeface="+mn-ea"/>
                  </a:rPr>
                  <a:t>任意原子</a:t>
                </a:r>
                <a:r>
                  <a:rPr lang="en-US" altLang="zh-CN" sz="2400" baseline="30000" dirty="0">
                    <a:latin typeface="+mn-ea"/>
                  </a:rPr>
                  <a:t>A</a:t>
                </a:r>
                <a:r>
                  <a:rPr lang="en-US" altLang="zh-CN" sz="2400" dirty="0">
                    <a:latin typeface="+mn-ea"/>
                  </a:rPr>
                  <a:t>X，A</a:t>
                </a:r>
                <a:r>
                  <a:rPr lang="zh-CN" altLang="en-US" sz="2400" dirty="0">
                    <a:latin typeface="+mn-ea"/>
                  </a:rPr>
                  <a:t>克</a:t>
                </a:r>
                <a:r>
                  <a:rPr lang="en-US" altLang="zh-CN" sz="2400" dirty="0">
                    <a:latin typeface="+mn-ea"/>
                  </a:rPr>
                  <a:t>X</a:t>
                </a:r>
                <a:r>
                  <a:rPr lang="zh-CN" altLang="en-US" sz="2400" dirty="0">
                    <a:latin typeface="+mn-ea"/>
                  </a:rPr>
                  <a:t>原子具有</a:t>
                </a:r>
                <a:r>
                  <a:rPr lang="zh-CN" altLang="en-US" sz="2400" i="1" dirty="0" smtClean="0">
                    <a:latin typeface="+mn-ea"/>
                  </a:rPr>
                  <a:t>Ｎ</a:t>
                </a:r>
                <a:r>
                  <a:rPr lang="zh-CN" altLang="en-US" sz="2400" i="1" baseline="-30000" dirty="0" smtClean="0">
                    <a:latin typeface="+mn-ea"/>
                  </a:rPr>
                  <a:t>0</a:t>
                </a:r>
                <a:r>
                  <a:rPr lang="zh-CN" altLang="en-US" sz="2400" dirty="0" smtClean="0">
                    <a:latin typeface="+mn-ea"/>
                  </a:rPr>
                  <a:t>个</a:t>
                </a:r>
                <a:r>
                  <a:rPr lang="zh-CN" altLang="en-US" sz="2400" dirty="0">
                    <a:latin typeface="+mn-ea"/>
                  </a:rPr>
                  <a:t>原子，假如这种原子的质量密度是</a:t>
                </a:r>
                <a:r>
                  <a:rPr lang="en-US" altLang="zh-CN" sz="2400" i="1" dirty="0">
                    <a:latin typeface="+mn-ea"/>
                  </a:rPr>
                  <a:t>ρ</a:t>
                </a:r>
                <a:r>
                  <a:rPr lang="en-US" altLang="zh-CN" sz="2400" dirty="0">
                    <a:latin typeface="+mn-ea"/>
                  </a:rPr>
                  <a:t>，</a:t>
                </a:r>
                <a:r>
                  <a:rPr lang="zh-CN" altLang="en-US" sz="2400" dirty="0">
                    <a:latin typeface="+mn-ea"/>
                  </a:rPr>
                  <a:t>那么</a:t>
                </a:r>
                <a:r>
                  <a:rPr lang="en-US" altLang="zh-CN" sz="2400" dirty="0">
                    <a:latin typeface="+mn-ea"/>
                  </a:rPr>
                  <a:t>A</a:t>
                </a:r>
                <a:r>
                  <a:rPr lang="zh-CN" altLang="en-US" sz="2400" dirty="0">
                    <a:latin typeface="+mn-ea"/>
                  </a:rPr>
                  <a:t>克</a:t>
                </a:r>
                <a:r>
                  <a:rPr lang="en-US" altLang="zh-CN" sz="2400" dirty="0">
                    <a:latin typeface="+mn-ea"/>
                  </a:rPr>
                  <a:t>X</a:t>
                </a:r>
                <a:r>
                  <a:rPr lang="zh-CN" altLang="en-US" sz="2400" dirty="0">
                    <a:latin typeface="+mn-ea"/>
                  </a:rPr>
                  <a:t>原子的总体积为</a:t>
                </a:r>
                <a:r>
                  <a:rPr lang="en-US" altLang="zh-CN" sz="2400" i="1" dirty="0">
                    <a:latin typeface="+mn-ea"/>
                  </a:rPr>
                  <a:t>V</a:t>
                </a:r>
                <a:r>
                  <a:rPr lang="en-US" altLang="zh-CN" sz="2400" dirty="0">
                    <a:latin typeface="+mn-ea"/>
                  </a:rPr>
                  <a:t>，</a:t>
                </a:r>
                <a:r>
                  <a:rPr lang="zh-CN" altLang="en-US" sz="2400" dirty="0" smtClean="0">
                    <a:latin typeface="+mn-ea"/>
                  </a:rPr>
                  <a:t>即</a:t>
                </a:r>
                <a:endParaRPr lang="en-US" altLang="zh-CN" sz="2400" dirty="0" smtClean="0">
                  <a:latin typeface="+mn-ea"/>
                </a:endParaRPr>
              </a:p>
              <a:p>
                <a:pPr algn="just">
                  <a:buFont typeface="Wingdings" panose="05000000000000000000" pitchFamily="2" charset="2"/>
                  <a:buNone/>
                </a:pPr>
                <a:r>
                  <a:rPr lang="en-US" altLang="zh-CN" sz="2800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den>
                    </m:f>
                  </m:oMath>
                </a14:m>
                <a:endParaRPr lang="en-US" altLang="zh-CN" sz="2400" dirty="0" smtClean="0">
                  <a:latin typeface="+mn-ea"/>
                </a:endParaRPr>
              </a:p>
              <a:p>
                <a:pPr algn="just">
                  <a:buFont typeface="Wingdings" panose="05000000000000000000" pitchFamily="2" charset="2"/>
                  <a:buNone/>
                </a:pPr>
                <a:endParaRPr lang="zh-CN" altLang="en-US" sz="2400" dirty="0">
                  <a:latin typeface="+mn-ea"/>
                </a:endParaRPr>
              </a:p>
              <a:p>
                <a:pPr algn="just">
                  <a:buFont typeface="Wingdings" panose="05000000000000000000" pitchFamily="2" charset="2"/>
                  <a:buNone/>
                </a:pPr>
                <a:r>
                  <a:rPr lang="zh-CN" altLang="en-US" sz="2400" dirty="0">
                    <a:latin typeface="+mn-ea"/>
                  </a:rPr>
                  <a:t>由此可得到原子的半径</a:t>
                </a:r>
                <a:r>
                  <a:rPr lang="zh-CN" altLang="en-US" sz="2400" dirty="0" smtClean="0">
                    <a:latin typeface="+mn-ea"/>
                  </a:rPr>
                  <a:t>公式</a:t>
                </a:r>
                <a:endParaRPr lang="en-US" altLang="zh-CN" sz="2400" dirty="0" smtClean="0">
                  <a:latin typeface="+mn-ea"/>
                </a:endParaRPr>
              </a:p>
              <a:p>
                <a:pPr algn="just">
                  <a:buFont typeface="Wingdings" panose="05000000000000000000" pitchFamily="2" charset="2"/>
                  <a:buNone/>
                </a:pPr>
                <a:r>
                  <a:rPr lang="en-US" altLang="zh-CN" sz="2800" dirty="0">
                    <a:latin typeface="+mn-ea"/>
                  </a:rPr>
                  <a:t> </a:t>
                </a:r>
                <a:r>
                  <a:rPr lang="en-US" altLang="zh-CN" sz="2800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g>
                      <m:e>
                        <m:f>
                          <m:f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num>
                          <m:den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𝜋𝜌</m:t>
                            </m:r>
                            <m:sSub>
                              <m:sSubPr>
                                <m:ctrlP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zh-CN" altLang="en-US" sz="2800" dirty="0">
                  <a:latin typeface="+mn-ea"/>
                </a:endParaRPr>
              </a:p>
              <a:p>
                <a:pPr algn="just">
                  <a:buFont typeface="Wingdings" panose="05000000000000000000" pitchFamily="2" charset="2"/>
                  <a:buNone/>
                </a:pPr>
                <a:endParaRPr lang="zh-CN" altLang="en-US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1044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825" y="1773238"/>
                <a:ext cx="8574088" cy="4114800"/>
              </a:xfrm>
              <a:blipFill rotWithShape="0">
                <a:blip r:embed="rId2"/>
                <a:stretch>
                  <a:fillRect l="-142" t="-1185" r="-10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>
          <a:xfrm>
            <a:off x="318768" y="409575"/>
            <a:ext cx="7793037" cy="1143000"/>
          </a:xfrm>
        </p:spPr>
        <p:txBody>
          <a:bodyPr>
            <a:normAutofit/>
          </a:bodyPr>
          <a:lstStyle/>
          <a:p>
            <a:r>
              <a:rPr lang="zh-CN" altLang="en-US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  <a:cs typeface="Arial Unicode MS" panose="020B0604020202020204" pitchFamily="34" charset="-122"/>
              </a:rPr>
              <a:t>除</a:t>
            </a:r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  <a:cs typeface="Arial Unicode MS" panose="020B0604020202020204" pitchFamily="34" charset="-122"/>
              </a:rPr>
              <a:t>原子的质量外，人们还要问原子究竟有多大</a:t>
            </a:r>
            <a:r>
              <a:rPr lang="zh-CN" altLang="en-US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  <a:cs typeface="Arial Unicode MS" panose="020B0604020202020204" pitchFamily="34" charset="-122"/>
              </a:rPr>
              <a:t>？</a:t>
            </a:r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  <a:cs typeface="Arial Unicode MS" panose="020B0604020202020204" pitchFamily="34" charset="-122"/>
              </a:rPr>
              <a:t/>
            </a:r>
            <a:b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  <a:cs typeface="Arial Unicode MS" panose="020B0604020202020204" pitchFamily="34" charset="-122"/>
              </a:rPr>
            </a:b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  <a:ea typeface="+mn-ea"/>
              <a:cs typeface="Arial Unicode MS" panose="020B0604020202020204" pitchFamily="34" charset="-122"/>
            </a:endParaRPr>
          </a:p>
        </p:txBody>
      </p:sp>
      <p:grpSp>
        <p:nvGrpSpPr>
          <p:cNvPr id="104542" name="Group 94"/>
          <p:cNvGrpSpPr>
            <a:grpSpLocks/>
          </p:cNvGrpSpPr>
          <p:nvPr/>
        </p:nvGrpSpPr>
        <p:grpSpPr bwMode="auto">
          <a:xfrm>
            <a:off x="5076825" y="3141663"/>
            <a:ext cx="3779838" cy="2952750"/>
            <a:chOff x="158" y="1298"/>
            <a:chExt cx="2994" cy="2132"/>
          </a:xfrm>
        </p:grpSpPr>
        <p:sp>
          <p:nvSpPr>
            <p:cNvPr id="104456" name="Oval 8"/>
            <p:cNvSpPr>
              <a:spLocks noChangeArrowheads="1"/>
            </p:cNvSpPr>
            <p:nvPr/>
          </p:nvSpPr>
          <p:spPr bwMode="auto">
            <a:xfrm>
              <a:off x="158" y="1842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457" name="Oval 9"/>
            <p:cNvSpPr>
              <a:spLocks noChangeArrowheads="1"/>
            </p:cNvSpPr>
            <p:nvPr/>
          </p:nvSpPr>
          <p:spPr bwMode="auto">
            <a:xfrm>
              <a:off x="158" y="2159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458" name="Oval 10"/>
            <p:cNvSpPr>
              <a:spLocks noChangeArrowheads="1"/>
            </p:cNvSpPr>
            <p:nvPr/>
          </p:nvSpPr>
          <p:spPr bwMode="auto">
            <a:xfrm>
              <a:off x="158" y="2477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459" name="Oval 11"/>
            <p:cNvSpPr>
              <a:spLocks noChangeArrowheads="1"/>
            </p:cNvSpPr>
            <p:nvPr/>
          </p:nvSpPr>
          <p:spPr bwMode="auto">
            <a:xfrm>
              <a:off x="158" y="2794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460" name="Oval 12"/>
            <p:cNvSpPr>
              <a:spLocks noChangeArrowheads="1"/>
            </p:cNvSpPr>
            <p:nvPr/>
          </p:nvSpPr>
          <p:spPr bwMode="auto">
            <a:xfrm>
              <a:off x="158" y="3112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461" name="Oval 13"/>
            <p:cNvSpPr>
              <a:spLocks noChangeArrowheads="1"/>
            </p:cNvSpPr>
            <p:nvPr/>
          </p:nvSpPr>
          <p:spPr bwMode="auto">
            <a:xfrm>
              <a:off x="475" y="1842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462" name="Oval 14"/>
            <p:cNvSpPr>
              <a:spLocks noChangeArrowheads="1"/>
            </p:cNvSpPr>
            <p:nvPr/>
          </p:nvSpPr>
          <p:spPr bwMode="auto">
            <a:xfrm>
              <a:off x="475" y="2159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463" name="Oval 15"/>
            <p:cNvSpPr>
              <a:spLocks noChangeArrowheads="1"/>
            </p:cNvSpPr>
            <p:nvPr/>
          </p:nvSpPr>
          <p:spPr bwMode="auto">
            <a:xfrm>
              <a:off x="475" y="2477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464" name="Oval 16"/>
            <p:cNvSpPr>
              <a:spLocks noChangeArrowheads="1"/>
            </p:cNvSpPr>
            <p:nvPr/>
          </p:nvSpPr>
          <p:spPr bwMode="auto">
            <a:xfrm>
              <a:off x="475" y="2794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465" name="Oval 17"/>
            <p:cNvSpPr>
              <a:spLocks noChangeArrowheads="1"/>
            </p:cNvSpPr>
            <p:nvPr/>
          </p:nvSpPr>
          <p:spPr bwMode="auto">
            <a:xfrm>
              <a:off x="475" y="3112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466" name="Oval 18"/>
            <p:cNvSpPr>
              <a:spLocks noChangeArrowheads="1"/>
            </p:cNvSpPr>
            <p:nvPr/>
          </p:nvSpPr>
          <p:spPr bwMode="auto">
            <a:xfrm>
              <a:off x="793" y="1842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467" name="Oval 19"/>
            <p:cNvSpPr>
              <a:spLocks noChangeArrowheads="1"/>
            </p:cNvSpPr>
            <p:nvPr/>
          </p:nvSpPr>
          <p:spPr bwMode="auto">
            <a:xfrm>
              <a:off x="793" y="2159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468" name="Oval 20"/>
            <p:cNvSpPr>
              <a:spLocks noChangeArrowheads="1"/>
            </p:cNvSpPr>
            <p:nvPr/>
          </p:nvSpPr>
          <p:spPr bwMode="auto">
            <a:xfrm>
              <a:off x="793" y="2477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469" name="Oval 21"/>
            <p:cNvSpPr>
              <a:spLocks noChangeArrowheads="1"/>
            </p:cNvSpPr>
            <p:nvPr/>
          </p:nvSpPr>
          <p:spPr bwMode="auto">
            <a:xfrm>
              <a:off x="793" y="2794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470" name="Oval 22"/>
            <p:cNvSpPr>
              <a:spLocks noChangeArrowheads="1"/>
            </p:cNvSpPr>
            <p:nvPr/>
          </p:nvSpPr>
          <p:spPr bwMode="auto">
            <a:xfrm>
              <a:off x="793" y="3112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471" name="Oval 23"/>
            <p:cNvSpPr>
              <a:spLocks noChangeArrowheads="1"/>
            </p:cNvSpPr>
            <p:nvPr/>
          </p:nvSpPr>
          <p:spPr bwMode="auto">
            <a:xfrm>
              <a:off x="1110" y="1842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472" name="Oval 24"/>
            <p:cNvSpPr>
              <a:spLocks noChangeArrowheads="1"/>
            </p:cNvSpPr>
            <p:nvPr/>
          </p:nvSpPr>
          <p:spPr bwMode="auto">
            <a:xfrm>
              <a:off x="1110" y="2159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473" name="Oval 25"/>
            <p:cNvSpPr>
              <a:spLocks noChangeArrowheads="1"/>
            </p:cNvSpPr>
            <p:nvPr/>
          </p:nvSpPr>
          <p:spPr bwMode="auto">
            <a:xfrm>
              <a:off x="1110" y="2477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474" name="Oval 26"/>
            <p:cNvSpPr>
              <a:spLocks noChangeArrowheads="1"/>
            </p:cNvSpPr>
            <p:nvPr/>
          </p:nvSpPr>
          <p:spPr bwMode="auto">
            <a:xfrm>
              <a:off x="1110" y="2794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475" name="Oval 27"/>
            <p:cNvSpPr>
              <a:spLocks noChangeArrowheads="1"/>
            </p:cNvSpPr>
            <p:nvPr/>
          </p:nvSpPr>
          <p:spPr bwMode="auto">
            <a:xfrm>
              <a:off x="1110" y="3112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476" name="Oval 28"/>
            <p:cNvSpPr>
              <a:spLocks noChangeArrowheads="1"/>
            </p:cNvSpPr>
            <p:nvPr/>
          </p:nvSpPr>
          <p:spPr bwMode="auto">
            <a:xfrm>
              <a:off x="1428" y="1842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477" name="Oval 29"/>
            <p:cNvSpPr>
              <a:spLocks noChangeArrowheads="1"/>
            </p:cNvSpPr>
            <p:nvPr/>
          </p:nvSpPr>
          <p:spPr bwMode="auto">
            <a:xfrm>
              <a:off x="1428" y="2159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478" name="Oval 30"/>
            <p:cNvSpPr>
              <a:spLocks noChangeArrowheads="1"/>
            </p:cNvSpPr>
            <p:nvPr/>
          </p:nvSpPr>
          <p:spPr bwMode="auto">
            <a:xfrm>
              <a:off x="1428" y="2477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479" name="Oval 31"/>
            <p:cNvSpPr>
              <a:spLocks noChangeArrowheads="1"/>
            </p:cNvSpPr>
            <p:nvPr/>
          </p:nvSpPr>
          <p:spPr bwMode="auto">
            <a:xfrm>
              <a:off x="1428" y="2794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480" name="Oval 32"/>
            <p:cNvSpPr>
              <a:spLocks noChangeArrowheads="1"/>
            </p:cNvSpPr>
            <p:nvPr/>
          </p:nvSpPr>
          <p:spPr bwMode="auto">
            <a:xfrm>
              <a:off x="1428" y="3112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481" name="Oval 33"/>
            <p:cNvSpPr>
              <a:spLocks noChangeArrowheads="1"/>
            </p:cNvSpPr>
            <p:nvPr/>
          </p:nvSpPr>
          <p:spPr bwMode="auto">
            <a:xfrm>
              <a:off x="1745" y="1842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482" name="Oval 34"/>
            <p:cNvSpPr>
              <a:spLocks noChangeArrowheads="1"/>
            </p:cNvSpPr>
            <p:nvPr/>
          </p:nvSpPr>
          <p:spPr bwMode="auto">
            <a:xfrm>
              <a:off x="1745" y="2159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483" name="Oval 35"/>
            <p:cNvSpPr>
              <a:spLocks noChangeArrowheads="1"/>
            </p:cNvSpPr>
            <p:nvPr/>
          </p:nvSpPr>
          <p:spPr bwMode="auto">
            <a:xfrm>
              <a:off x="1745" y="2477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484" name="Oval 36"/>
            <p:cNvSpPr>
              <a:spLocks noChangeArrowheads="1"/>
            </p:cNvSpPr>
            <p:nvPr/>
          </p:nvSpPr>
          <p:spPr bwMode="auto">
            <a:xfrm>
              <a:off x="1745" y="2794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485" name="Oval 37"/>
            <p:cNvSpPr>
              <a:spLocks noChangeArrowheads="1"/>
            </p:cNvSpPr>
            <p:nvPr/>
          </p:nvSpPr>
          <p:spPr bwMode="auto">
            <a:xfrm>
              <a:off x="1745" y="3112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486" name="Line 38"/>
            <p:cNvSpPr>
              <a:spLocks noChangeShapeType="1"/>
            </p:cNvSpPr>
            <p:nvPr/>
          </p:nvSpPr>
          <p:spPr bwMode="auto">
            <a:xfrm>
              <a:off x="294" y="1978"/>
              <a:ext cx="163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87" name="Line 39"/>
            <p:cNvSpPr>
              <a:spLocks noChangeShapeType="1"/>
            </p:cNvSpPr>
            <p:nvPr/>
          </p:nvSpPr>
          <p:spPr bwMode="auto">
            <a:xfrm flipV="1">
              <a:off x="294" y="1434"/>
              <a:ext cx="1089" cy="5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88" name="Line 40"/>
            <p:cNvSpPr>
              <a:spLocks noChangeShapeType="1"/>
            </p:cNvSpPr>
            <p:nvPr/>
          </p:nvSpPr>
          <p:spPr bwMode="auto">
            <a:xfrm flipV="1">
              <a:off x="1927" y="1434"/>
              <a:ext cx="1089" cy="5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89" name="Line 41"/>
            <p:cNvSpPr>
              <a:spLocks noChangeShapeType="1"/>
            </p:cNvSpPr>
            <p:nvPr/>
          </p:nvSpPr>
          <p:spPr bwMode="auto">
            <a:xfrm>
              <a:off x="1927" y="1978"/>
              <a:ext cx="0" cy="131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90" name="Line 42"/>
            <p:cNvSpPr>
              <a:spLocks noChangeShapeType="1"/>
            </p:cNvSpPr>
            <p:nvPr/>
          </p:nvSpPr>
          <p:spPr bwMode="auto">
            <a:xfrm>
              <a:off x="3016" y="1433"/>
              <a:ext cx="0" cy="131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91" name="Line 43"/>
            <p:cNvSpPr>
              <a:spLocks noChangeShapeType="1"/>
            </p:cNvSpPr>
            <p:nvPr/>
          </p:nvSpPr>
          <p:spPr bwMode="auto">
            <a:xfrm>
              <a:off x="294" y="1979"/>
              <a:ext cx="0" cy="131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92" name="Line 44"/>
            <p:cNvSpPr>
              <a:spLocks noChangeShapeType="1"/>
            </p:cNvSpPr>
            <p:nvPr/>
          </p:nvSpPr>
          <p:spPr bwMode="auto">
            <a:xfrm>
              <a:off x="1383" y="1434"/>
              <a:ext cx="0" cy="13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93" name="Line 45"/>
            <p:cNvSpPr>
              <a:spLocks noChangeShapeType="1"/>
            </p:cNvSpPr>
            <p:nvPr/>
          </p:nvSpPr>
          <p:spPr bwMode="auto">
            <a:xfrm flipV="1">
              <a:off x="294" y="2749"/>
              <a:ext cx="1089" cy="5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94" name="Line 46"/>
            <p:cNvSpPr>
              <a:spLocks noChangeShapeType="1"/>
            </p:cNvSpPr>
            <p:nvPr/>
          </p:nvSpPr>
          <p:spPr bwMode="auto">
            <a:xfrm flipV="1">
              <a:off x="1927" y="2749"/>
              <a:ext cx="1089" cy="54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95" name="Line 47"/>
            <p:cNvSpPr>
              <a:spLocks noChangeShapeType="1"/>
            </p:cNvSpPr>
            <p:nvPr/>
          </p:nvSpPr>
          <p:spPr bwMode="auto">
            <a:xfrm>
              <a:off x="294" y="3294"/>
              <a:ext cx="163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96" name="Line 48"/>
            <p:cNvSpPr>
              <a:spLocks noChangeShapeType="1"/>
            </p:cNvSpPr>
            <p:nvPr/>
          </p:nvSpPr>
          <p:spPr bwMode="auto">
            <a:xfrm flipV="1">
              <a:off x="1383" y="2749"/>
              <a:ext cx="163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97" name="Oval 49"/>
            <p:cNvSpPr>
              <a:spLocks noChangeArrowheads="1"/>
            </p:cNvSpPr>
            <p:nvPr/>
          </p:nvSpPr>
          <p:spPr bwMode="auto">
            <a:xfrm>
              <a:off x="430" y="1706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498" name="Oval 50"/>
            <p:cNvSpPr>
              <a:spLocks noChangeArrowheads="1"/>
            </p:cNvSpPr>
            <p:nvPr/>
          </p:nvSpPr>
          <p:spPr bwMode="auto">
            <a:xfrm>
              <a:off x="747" y="1706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499" name="Oval 51"/>
            <p:cNvSpPr>
              <a:spLocks noChangeArrowheads="1"/>
            </p:cNvSpPr>
            <p:nvPr/>
          </p:nvSpPr>
          <p:spPr bwMode="auto">
            <a:xfrm>
              <a:off x="1065" y="1706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500" name="Oval 52"/>
            <p:cNvSpPr>
              <a:spLocks noChangeArrowheads="1"/>
            </p:cNvSpPr>
            <p:nvPr/>
          </p:nvSpPr>
          <p:spPr bwMode="auto">
            <a:xfrm>
              <a:off x="1382" y="1706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501" name="Oval 53"/>
            <p:cNvSpPr>
              <a:spLocks noChangeArrowheads="1"/>
            </p:cNvSpPr>
            <p:nvPr/>
          </p:nvSpPr>
          <p:spPr bwMode="auto">
            <a:xfrm>
              <a:off x="1700" y="1706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502" name="Oval 54"/>
            <p:cNvSpPr>
              <a:spLocks noChangeArrowheads="1"/>
            </p:cNvSpPr>
            <p:nvPr/>
          </p:nvSpPr>
          <p:spPr bwMode="auto">
            <a:xfrm>
              <a:off x="2017" y="1706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503" name="Oval 55"/>
            <p:cNvSpPr>
              <a:spLocks noChangeArrowheads="1"/>
            </p:cNvSpPr>
            <p:nvPr/>
          </p:nvSpPr>
          <p:spPr bwMode="auto">
            <a:xfrm>
              <a:off x="702" y="1570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504" name="Oval 56"/>
            <p:cNvSpPr>
              <a:spLocks noChangeArrowheads="1"/>
            </p:cNvSpPr>
            <p:nvPr/>
          </p:nvSpPr>
          <p:spPr bwMode="auto">
            <a:xfrm>
              <a:off x="1019" y="1570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505" name="Oval 57"/>
            <p:cNvSpPr>
              <a:spLocks noChangeArrowheads="1"/>
            </p:cNvSpPr>
            <p:nvPr/>
          </p:nvSpPr>
          <p:spPr bwMode="auto">
            <a:xfrm>
              <a:off x="1337" y="1570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506" name="Oval 58"/>
            <p:cNvSpPr>
              <a:spLocks noChangeArrowheads="1"/>
            </p:cNvSpPr>
            <p:nvPr/>
          </p:nvSpPr>
          <p:spPr bwMode="auto">
            <a:xfrm>
              <a:off x="1654" y="1570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507" name="Oval 59"/>
            <p:cNvSpPr>
              <a:spLocks noChangeArrowheads="1"/>
            </p:cNvSpPr>
            <p:nvPr/>
          </p:nvSpPr>
          <p:spPr bwMode="auto">
            <a:xfrm>
              <a:off x="1972" y="1570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508" name="Oval 60"/>
            <p:cNvSpPr>
              <a:spLocks noChangeArrowheads="1"/>
            </p:cNvSpPr>
            <p:nvPr/>
          </p:nvSpPr>
          <p:spPr bwMode="auto">
            <a:xfrm>
              <a:off x="2289" y="1570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509" name="Oval 61"/>
            <p:cNvSpPr>
              <a:spLocks noChangeArrowheads="1"/>
            </p:cNvSpPr>
            <p:nvPr/>
          </p:nvSpPr>
          <p:spPr bwMode="auto">
            <a:xfrm>
              <a:off x="975" y="1434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510" name="Oval 62"/>
            <p:cNvSpPr>
              <a:spLocks noChangeArrowheads="1"/>
            </p:cNvSpPr>
            <p:nvPr/>
          </p:nvSpPr>
          <p:spPr bwMode="auto">
            <a:xfrm>
              <a:off x="1292" y="1434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511" name="Oval 63"/>
            <p:cNvSpPr>
              <a:spLocks noChangeArrowheads="1"/>
            </p:cNvSpPr>
            <p:nvPr/>
          </p:nvSpPr>
          <p:spPr bwMode="auto">
            <a:xfrm>
              <a:off x="1610" y="1434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512" name="Oval 64"/>
            <p:cNvSpPr>
              <a:spLocks noChangeArrowheads="1"/>
            </p:cNvSpPr>
            <p:nvPr/>
          </p:nvSpPr>
          <p:spPr bwMode="auto">
            <a:xfrm>
              <a:off x="1927" y="1434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513" name="Oval 65"/>
            <p:cNvSpPr>
              <a:spLocks noChangeArrowheads="1"/>
            </p:cNvSpPr>
            <p:nvPr/>
          </p:nvSpPr>
          <p:spPr bwMode="auto">
            <a:xfrm>
              <a:off x="2245" y="1434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514" name="Oval 66"/>
            <p:cNvSpPr>
              <a:spLocks noChangeArrowheads="1"/>
            </p:cNvSpPr>
            <p:nvPr/>
          </p:nvSpPr>
          <p:spPr bwMode="auto">
            <a:xfrm>
              <a:off x="2562" y="1434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515" name="Oval 67"/>
            <p:cNvSpPr>
              <a:spLocks noChangeArrowheads="1"/>
            </p:cNvSpPr>
            <p:nvPr/>
          </p:nvSpPr>
          <p:spPr bwMode="auto">
            <a:xfrm>
              <a:off x="1247" y="1298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516" name="Oval 68"/>
            <p:cNvSpPr>
              <a:spLocks noChangeArrowheads="1"/>
            </p:cNvSpPr>
            <p:nvPr/>
          </p:nvSpPr>
          <p:spPr bwMode="auto">
            <a:xfrm>
              <a:off x="1564" y="1298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517" name="Oval 69"/>
            <p:cNvSpPr>
              <a:spLocks noChangeArrowheads="1"/>
            </p:cNvSpPr>
            <p:nvPr/>
          </p:nvSpPr>
          <p:spPr bwMode="auto">
            <a:xfrm>
              <a:off x="1882" y="1298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518" name="Oval 70"/>
            <p:cNvSpPr>
              <a:spLocks noChangeArrowheads="1"/>
            </p:cNvSpPr>
            <p:nvPr/>
          </p:nvSpPr>
          <p:spPr bwMode="auto">
            <a:xfrm>
              <a:off x="2199" y="1298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519" name="Oval 71"/>
            <p:cNvSpPr>
              <a:spLocks noChangeArrowheads="1"/>
            </p:cNvSpPr>
            <p:nvPr/>
          </p:nvSpPr>
          <p:spPr bwMode="auto">
            <a:xfrm>
              <a:off x="2517" y="1298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520" name="Oval 72"/>
            <p:cNvSpPr>
              <a:spLocks noChangeArrowheads="1"/>
            </p:cNvSpPr>
            <p:nvPr/>
          </p:nvSpPr>
          <p:spPr bwMode="auto">
            <a:xfrm>
              <a:off x="2834" y="1298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521" name="Line 73"/>
            <p:cNvSpPr>
              <a:spLocks noChangeShapeType="1"/>
            </p:cNvSpPr>
            <p:nvPr/>
          </p:nvSpPr>
          <p:spPr bwMode="auto">
            <a:xfrm>
              <a:off x="1383" y="1434"/>
              <a:ext cx="163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522" name="Oval 74"/>
            <p:cNvSpPr>
              <a:spLocks noChangeArrowheads="1"/>
            </p:cNvSpPr>
            <p:nvPr/>
          </p:nvSpPr>
          <p:spPr bwMode="auto">
            <a:xfrm>
              <a:off x="2017" y="1706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523" name="Oval 75"/>
            <p:cNvSpPr>
              <a:spLocks noChangeArrowheads="1"/>
            </p:cNvSpPr>
            <p:nvPr/>
          </p:nvSpPr>
          <p:spPr bwMode="auto">
            <a:xfrm>
              <a:off x="2017" y="2023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524" name="Oval 76"/>
            <p:cNvSpPr>
              <a:spLocks noChangeArrowheads="1"/>
            </p:cNvSpPr>
            <p:nvPr/>
          </p:nvSpPr>
          <p:spPr bwMode="auto">
            <a:xfrm>
              <a:off x="2017" y="2341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525" name="Oval 77"/>
            <p:cNvSpPr>
              <a:spLocks noChangeArrowheads="1"/>
            </p:cNvSpPr>
            <p:nvPr/>
          </p:nvSpPr>
          <p:spPr bwMode="auto">
            <a:xfrm>
              <a:off x="2017" y="2658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526" name="Oval 78"/>
            <p:cNvSpPr>
              <a:spLocks noChangeArrowheads="1"/>
            </p:cNvSpPr>
            <p:nvPr/>
          </p:nvSpPr>
          <p:spPr bwMode="auto">
            <a:xfrm>
              <a:off x="2017" y="2976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527" name="Oval 79"/>
            <p:cNvSpPr>
              <a:spLocks noChangeArrowheads="1"/>
            </p:cNvSpPr>
            <p:nvPr/>
          </p:nvSpPr>
          <p:spPr bwMode="auto">
            <a:xfrm>
              <a:off x="2289" y="1570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528" name="Oval 80"/>
            <p:cNvSpPr>
              <a:spLocks noChangeArrowheads="1"/>
            </p:cNvSpPr>
            <p:nvPr/>
          </p:nvSpPr>
          <p:spPr bwMode="auto">
            <a:xfrm>
              <a:off x="2289" y="1887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529" name="Oval 81"/>
            <p:cNvSpPr>
              <a:spLocks noChangeArrowheads="1"/>
            </p:cNvSpPr>
            <p:nvPr/>
          </p:nvSpPr>
          <p:spPr bwMode="auto">
            <a:xfrm>
              <a:off x="2289" y="2205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530" name="Oval 82"/>
            <p:cNvSpPr>
              <a:spLocks noChangeArrowheads="1"/>
            </p:cNvSpPr>
            <p:nvPr/>
          </p:nvSpPr>
          <p:spPr bwMode="auto">
            <a:xfrm>
              <a:off x="2289" y="2522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531" name="Oval 83"/>
            <p:cNvSpPr>
              <a:spLocks noChangeArrowheads="1"/>
            </p:cNvSpPr>
            <p:nvPr/>
          </p:nvSpPr>
          <p:spPr bwMode="auto">
            <a:xfrm>
              <a:off x="2289" y="2840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532" name="Oval 84"/>
            <p:cNvSpPr>
              <a:spLocks noChangeArrowheads="1"/>
            </p:cNvSpPr>
            <p:nvPr/>
          </p:nvSpPr>
          <p:spPr bwMode="auto">
            <a:xfrm>
              <a:off x="2562" y="1434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533" name="Oval 85"/>
            <p:cNvSpPr>
              <a:spLocks noChangeArrowheads="1"/>
            </p:cNvSpPr>
            <p:nvPr/>
          </p:nvSpPr>
          <p:spPr bwMode="auto">
            <a:xfrm>
              <a:off x="2562" y="1751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534" name="Oval 86"/>
            <p:cNvSpPr>
              <a:spLocks noChangeArrowheads="1"/>
            </p:cNvSpPr>
            <p:nvPr/>
          </p:nvSpPr>
          <p:spPr bwMode="auto">
            <a:xfrm>
              <a:off x="2562" y="2069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535" name="Oval 87"/>
            <p:cNvSpPr>
              <a:spLocks noChangeArrowheads="1"/>
            </p:cNvSpPr>
            <p:nvPr/>
          </p:nvSpPr>
          <p:spPr bwMode="auto">
            <a:xfrm>
              <a:off x="2562" y="2386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536" name="Oval 88"/>
            <p:cNvSpPr>
              <a:spLocks noChangeArrowheads="1"/>
            </p:cNvSpPr>
            <p:nvPr/>
          </p:nvSpPr>
          <p:spPr bwMode="auto">
            <a:xfrm>
              <a:off x="2562" y="2704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537" name="Oval 89"/>
            <p:cNvSpPr>
              <a:spLocks noChangeArrowheads="1"/>
            </p:cNvSpPr>
            <p:nvPr/>
          </p:nvSpPr>
          <p:spPr bwMode="auto">
            <a:xfrm>
              <a:off x="2834" y="1298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538" name="Oval 90"/>
            <p:cNvSpPr>
              <a:spLocks noChangeArrowheads="1"/>
            </p:cNvSpPr>
            <p:nvPr/>
          </p:nvSpPr>
          <p:spPr bwMode="auto">
            <a:xfrm>
              <a:off x="2834" y="1615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539" name="Oval 91"/>
            <p:cNvSpPr>
              <a:spLocks noChangeArrowheads="1"/>
            </p:cNvSpPr>
            <p:nvPr/>
          </p:nvSpPr>
          <p:spPr bwMode="auto">
            <a:xfrm>
              <a:off x="2834" y="1933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540" name="Oval 92"/>
            <p:cNvSpPr>
              <a:spLocks noChangeArrowheads="1"/>
            </p:cNvSpPr>
            <p:nvPr/>
          </p:nvSpPr>
          <p:spPr bwMode="auto">
            <a:xfrm>
              <a:off x="2834" y="2250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541" name="Oval 93"/>
            <p:cNvSpPr>
              <a:spLocks noChangeArrowheads="1"/>
            </p:cNvSpPr>
            <p:nvPr/>
          </p:nvSpPr>
          <p:spPr bwMode="auto">
            <a:xfrm>
              <a:off x="2834" y="2568"/>
              <a:ext cx="318" cy="318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549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7" name="Rectangle 3"/>
          <p:cNvSpPr>
            <a:spLocks noGrp="1" noChangeArrowheads="1"/>
          </p:cNvSpPr>
          <p:nvPr>
            <p:ph idx="1"/>
          </p:nvPr>
        </p:nvSpPr>
        <p:spPr>
          <a:xfrm>
            <a:off x="436234" y="1423892"/>
            <a:ext cx="8013705" cy="302418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</a:rPr>
              <a:t>元素 </a:t>
            </a:r>
            <a:r>
              <a:rPr lang="zh-CN" altLang="en-US" sz="2800" b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</a:rPr>
              <a:t>原子量</a:t>
            </a:r>
            <a:r>
              <a:rPr lang="en-US" altLang="zh-CN" sz="2800" b="1" i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</a:rPr>
              <a:t>A </a:t>
            </a:r>
            <a:r>
              <a:rPr lang="zh-CN" altLang="en-US" sz="2800" b="1" dirty="0">
                <a:solidFill>
                  <a:schemeClr val="folHlink"/>
                </a:solidFill>
                <a:latin typeface="Times New Roman" panose="02020603050405020304" pitchFamily="18" charset="0"/>
                <a:ea typeface="楷体_GB2312" pitchFamily="49" charset="-122"/>
              </a:rPr>
              <a:t>质量密度</a:t>
            </a:r>
            <a:r>
              <a:rPr lang="en-US" altLang="zh-CN" sz="2800" b="1" i="1" dirty="0" err="1">
                <a:solidFill>
                  <a:schemeClr val="folHlink"/>
                </a:solidFill>
                <a:latin typeface="Times New Roman" panose="02020603050405020304" pitchFamily="18" charset="0"/>
                <a:ea typeface="楷体_GB2312" pitchFamily="49" charset="-122"/>
              </a:rPr>
              <a:t>ρ</a:t>
            </a:r>
            <a:r>
              <a:rPr lang="en-US" altLang="zh-CN" sz="2800" b="1" dirty="0" err="1">
                <a:solidFill>
                  <a:schemeClr val="folHlink"/>
                </a:solidFill>
                <a:latin typeface="Times New Roman" panose="02020603050405020304" pitchFamily="18" charset="0"/>
                <a:ea typeface="楷体_GB2312" pitchFamily="49" charset="-122"/>
              </a:rPr>
              <a:t>（g</a:t>
            </a:r>
            <a:r>
              <a:rPr lang="en-US" altLang="zh-CN" sz="2800" b="1" dirty="0">
                <a:solidFill>
                  <a:schemeClr val="folHlink"/>
                </a:solidFill>
                <a:latin typeface="Times New Roman" panose="02020603050405020304" pitchFamily="18" charset="0"/>
                <a:ea typeface="楷体_GB2312" pitchFamily="49" charset="-122"/>
              </a:rPr>
              <a:t>/cm</a:t>
            </a:r>
            <a:r>
              <a:rPr lang="en-US" altLang="zh-CN" sz="2800" b="1" baseline="30000" dirty="0">
                <a:solidFill>
                  <a:schemeClr val="folHlink"/>
                </a:solidFill>
                <a:latin typeface="Times New Roman" panose="02020603050405020304" pitchFamily="18" charset="0"/>
                <a:ea typeface="楷体_GB2312" pitchFamily="49" charset="-122"/>
              </a:rPr>
              <a:t>3</a:t>
            </a:r>
            <a:r>
              <a:rPr lang="en-US" altLang="zh-CN" sz="2800" b="1" dirty="0">
                <a:solidFill>
                  <a:schemeClr val="folHlink"/>
                </a:solidFill>
                <a:latin typeface="Times New Roman" panose="02020603050405020304" pitchFamily="18" charset="0"/>
                <a:ea typeface="楷体_GB2312" pitchFamily="49" charset="-122"/>
              </a:rPr>
              <a:t>）</a:t>
            </a:r>
            <a:r>
              <a:rPr lang="zh-CN" alt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楷体_GB2312" pitchFamily="49" charset="-122"/>
              </a:rPr>
              <a:t>原子半径</a:t>
            </a:r>
            <a:r>
              <a:rPr lang="en-US" altLang="zh-CN" sz="2800" b="1" i="1" dirty="0" err="1">
                <a:solidFill>
                  <a:schemeClr val="accent1"/>
                </a:solidFill>
                <a:latin typeface="Times New Roman" panose="02020603050405020304" pitchFamily="18" charset="0"/>
                <a:ea typeface="楷体_GB2312" pitchFamily="49" charset="-122"/>
              </a:rPr>
              <a:t>r</a:t>
            </a:r>
            <a:r>
              <a:rPr lang="en-US" altLang="zh-CN" sz="2800" b="1" dirty="0" err="1">
                <a:solidFill>
                  <a:schemeClr val="accent1"/>
                </a:solidFill>
                <a:latin typeface="Times New Roman" panose="02020603050405020304" pitchFamily="18" charset="0"/>
                <a:ea typeface="楷体_GB2312" pitchFamily="49" charset="-122"/>
              </a:rPr>
              <a:t>（</a:t>
            </a:r>
            <a:r>
              <a:rPr lang="en-US" altLang="zh-CN" sz="2800" b="1" dirty="0" err="1">
                <a:solidFill>
                  <a:schemeClr val="accent1"/>
                </a:solidFill>
                <a:latin typeface="Times New Roman" panose="02020603050405020304" pitchFamily="18" charset="0"/>
              </a:rPr>
              <a:t>Å</a:t>
            </a: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楷体_GB2312" pitchFamily="49" charset="-122"/>
              </a:rPr>
              <a:t> ）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</a:rPr>
              <a:t> 锂         </a:t>
            </a:r>
            <a:r>
              <a:rPr lang="en-US" altLang="zh-CN" sz="2800" b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</a:rPr>
              <a:t>7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</a:rPr>
              <a:t>                </a:t>
            </a:r>
            <a:r>
              <a:rPr lang="en-US" altLang="zh-CN" sz="2800" b="1" dirty="0">
                <a:solidFill>
                  <a:schemeClr val="folHlink"/>
                </a:solidFill>
                <a:latin typeface="Times New Roman" panose="02020603050405020304" pitchFamily="18" charset="0"/>
                <a:ea typeface="楷体_GB2312" pitchFamily="49" charset="-122"/>
              </a:rPr>
              <a:t>0.70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</a:rPr>
              <a:t>                            </a:t>
            </a: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楷体_GB2312" pitchFamily="49" charset="-122"/>
              </a:rPr>
              <a:t>1.6</a:t>
            </a:r>
            <a:endParaRPr lang="zh-CN" altLang="en-US" sz="2800" b="1" dirty="0">
              <a:solidFill>
                <a:schemeClr val="accent1"/>
              </a:solidFill>
              <a:latin typeface="Times New Roman" panose="02020603050405020304" pitchFamily="18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</a:rPr>
              <a:t> 铝        </a:t>
            </a:r>
            <a:r>
              <a:rPr lang="en-US" altLang="zh-CN" sz="2800" b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</a:rPr>
              <a:t>27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</a:rPr>
              <a:t>               </a:t>
            </a:r>
            <a:r>
              <a:rPr lang="en-US" altLang="zh-CN" sz="2800" b="1" dirty="0">
                <a:solidFill>
                  <a:schemeClr val="folHlink"/>
                </a:solidFill>
                <a:latin typeface="Times New Roman" panose="02020603050405020304" pitchFamily="18" charset="0"/>
                <a:ea typeface="楷体_GB2312" pitchFamily="49" charset="-122"/>
              </a:rPr>
              <a:t>2.70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</a:rPr>
              <a:t>                            </a:t>
            </a: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楷体_GB2312" pitchFamily="49" charset="-122"/>
              </a:rPr>
              <a:t>1.6</a:t>
            </a:r>
            <a:endParaRPr lang="zh-CN" altLang="en-US" sz="2800" b="1" dirty="0">
              <a:solidFill>
                <a:schemeClr val="accent1"/>
              </a:solidFill>
              <a:latin typeface="Times New Roman" panose="02020603050405020304" pitchFamily="18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</a:rPr>
              <a:t> 铜        </a:t>
            </a:r>
            <a:r>
              <a:rPr lang="en-US" altLang="zh-CN" sz="2800" b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</a:rPr>
              <a:t>63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</a:rPr>
              <a:t>               </a:t>
            </a:r>
            <a:r>
              <a:rPr lang="en-US" altLang="zh-CN" sz="2800" b="1" dirty="0">
                <a:solidFill>
                  <a:schemeClr val="folHlink"/>
                </a:solidFill>
                <a:latin typeface="Times New Roman" panose="02020603050405020304" pitchFamily="18" charset="0"/>
                <a:ea typeface="楷体_GB2312" pitchFamily="49" charset="-122"/>
              </a:rPr>
              <a:t>8.90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</a:rPr>
              <a:t>                            </a:t>
            </a: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楷体_GB2312" pitchFamily="49" charset="-122"/>
              </a:rPr>
              <a:t>1.4</a:t>
            </a:r>
            <a:endParaRPr lang="zh-CN" altLang="en-US" sz="2800" b="1" dirty="0">
              <a:solidFill>
                <a:schemeClr val="accent1"/>
              </a:solidFill>
              <a:latin typeface="Times New Roman" panose="02020603050405020304" pitchFamily="18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</a:rPr>
              <a:t> 硫        </a:t>
            </a:r>
            <a:r>
              <a:rPr lang="en-US" altLang="zh-CN" sz="2800" b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</a:rPr>
              <a:t>32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</a:rPr>
              <a:t>               </a:t>
            </a:r>
            <a:r>
              <a:rPr lang="en-US" altLang="zh-CN" sz="2800" b="1" dirty="0">
                <a:solidFill>
                  <a:schemeClr val="folHlink"/>
                </a:solidFill>
                <a:latin typeface="Times New Roman" panose="02020603050405020304" pitchFamily="18" charset="0"/>
                <a:ea typeface="楷体_GB2312" pitchFamily="49" charset="-122"/>
              </a:rPr>
              <a:t>2.07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</a:rPr>
              <a:t>                            </a:t>
            </a: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楷体_GB2312" pitchFamily="49" charset="-122"/>
              </a:rPr>
              <a:t>1.8</a:t>
            </a:r>
            <a:endParaRPr lang="zh-CN" altLang="en-US" sz="2800" b="1" dirty="0">
              <a:solidFill>
                <a:schemeClr val="accent1"/>
              </a:solidFill>
              <a:latin typeface="Times New Roman" panose="02020603050405020304" pitchFamily="18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</a:rPr>
              <a:t> 铅       </a:t>
            </a:r>
            <a:r>
              <a:rPr lang="en-US" altLang="zh-CN" sz="2800" b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</a:rPr>
              <a:t>207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</a:rPr>
              <a:t>            </a:t>
            </a:r>
            <a:r>
              <a:rPr lang="en-US" altLang="zh-CN" sz="2800" b="1" dirty="0">
                <a:solidFill>
                  <a:schemeClr val="folHlink"/>
                </a:solidFill>
                <a:latin typeface="Times New Roman" panose="02020603050405020304" pitchFamily="18" charset="0"/>
                <a:ea typeface="楷体_GB2312" pitchFamily="49" charset="-122"/>
              </a:rPr>
              <a:t>11.34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</a:rPr>
              <a:t>                            </a:t>
            </a: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楷体_GB2312" pitchFamily="49" charset="-122"/>
              </a:rPr>
              <a:t>1.9</a:t>
            </a:r>
            <a:endParaRPr lang="zh-CN" altLang="en-US" sz="2800" b="1" dirty="0">
              <a:solidFill>
                <a:schemeClr val="accent1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50963" y="476250"/>
            <a:ext cx="7793037" cy="650875"/>
          </a:xfrm>
        </p:spPr>
        <p:txBody>
          <a:bodyPr>
            <a:normAutofit fontScale="90000"/>
          </a:bodyPr>
          <a:lstStyle/>
          <a:p>
            <a:r>
              <a:rPr lang="zh-CN" altLang="en-US" sz="4000" b="1">
                <a:latin typeface="Arial Unicode MS" panose="020B0604020202020204" pitchFamily="34" charset="-122"/>
                <a:ea typeface="楷体_GB2312" pitchFamily="49" charset="-122"/>
              </a:rPr>
              <a:t>部分原子的半径</a:t>
            </a:r>
          </a:p>
        </p:txBody>
      </p:sp>
      <p:sp>
        <p:nvSpPr>
          <p:cNvPr id="108548" name="Rectangle 4"/>
          <p:cNvSpPr>
            <a:spLocks noChangeArrowheads="1"/>
          </p:cNvSpPr>
          <p:nvPr/>
        </p:nvSpPr>
        <p:spPr bwMode="auto">
          <a:xfrm>
            <a:off x="328286" y="4618107"/>
            <a:ext cx="8229600" cy="187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buFont typeface="Wingdings" panose="05000000000000000000" pitchFamily="2" charset="2"/>
              <a:buNone/>
            </a:pPr>
            <a:r>
              <a:rPr lang="zh-CN" altLang="en-US" dirty="0">
                <a:latin typeface="Arial Unicode MS" panose="020B0604020202020204" pitchFamily="34" charset="-122"/>
                <a:ea typeface="楷体_GB2312" pitchFamily="49" charset="-122"/>
              </a:rPr>
              <a:t>         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其中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楷体_GB2312" pitchFamily="49" charset="-122"/>
              </a:rPr>
              <a:t>１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Å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楷体_GB2312" pitchFamily="49" charset="-122"/>
              </a:rPr>
              <a:t> （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楷体_GB2312" pitchFamily="49" charset="-122"/>
              </a:rPr>
              <a:t>埃）＝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楷体_GB2312" pitchFamily="49" charset="-122"/>
              </a:rPr>
              <a:t>10</a:t>
            </a:r>
            <a:r>
              <a:rPr lang="zh-CN" altLang="en-US" sz="2400" b="1" baseline="30000" dirty="0">
                <a:solidFill>
                  <a:srgbClr val="C00000"/>
                </a:solidFill>
                <a:latin typeface="Times New Roman" panose="02020603050405020304" pitchFamily="18" charset="0"/>
                <a:ea typeface="楷体_GB2312" pitchFamily="49" charset="-122"/>
              </a:rPr>
              <a:t>-</a:t>
            </a:r>
            <a:r>
              <a:rPr lang="en-US" altLang="zh-CN" sz="2400" b="1" baseline="30000" dirty="0">
                <a:solidFill>
                  <a:srgbClr val="C00000"/>
                </a:solidFill>
                <a:latin typeface="Times New Roman" panose="02020603050405020304" pitchFamily="18" charset="0"/>
                <a:ea typeface="楷体_GB2312" pitchFamily="49" charset="-122"/>
              </a:rPr>
              <a:t>10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lang="en-US" altLang="zh-CN" sz="2400" b="1" dirty="0">
                <a:latin typeface="Times New Roman" panose="02020603050405020304" pitchFamily="18" charset="0"/>
                <a:ea typeface="楷体_GB2312" pitchFamily="49" charset="-122"/>
              </a:rPr>
              <a:t>，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itchFamily="49" charset="-122"/>
              </a:rPr>
              <a:t>是原子范畴中常用的长度单位。从上表可以看出，不同原子的半径几乎都差不多。这是经典物理所无法回答的。为什么这样说？作为一个“伏笔”，过几章后再说清楚。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5139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8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8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8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8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8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8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85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8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8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95273" y="2162401"/>
                <a:ext cx="7064395" cy="334169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 smtClean="0">
                    <a:latin typeface="+mn-ea"/>
                  </a:rPr>
                  <a:t>假设木头平均原子量</a:t>
                </a:r>
                <a:r>
                  <a:rPr lang="en-US" altLang="zh-CN" sz="2400" dirty="0">
                    <a:latin typeface="+mn-ea"/>
                  </a:rPr>
                  <a:t>7.5</a:t>
                </a:r>
                <a:r>
                  <a:rPr lang="zh-CN" altLang="en-US" sz="2400" dirty="0">
                    <a:latin typeface="+mn-ea"/>
                  </a:rPr>
                  <a:t>，密度</a:t>
                </a:r>
                <a:r>
                  <a:rPr lang="en-US" altLang="zh-CN" sz="2400" dirty="0" smtClean="0">
                    <a:latin typeface="+mn-ea"/>
                  </a:rPr>
                  <a:t>0.5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zh-CN" sz="2400" dirty="0" smtClean="0">
                    <a:latin typeface="+mn-ea"/>
                  </a:rPr>
                  <a:t>/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sz="2400" dirty="0" smtClean="0">
                    <a:latin typeface="+mn-ea"/>
                  </a:rPr>
                  <a:t>，</a:t>
                </a:r>
                <a:r>
                  <a:rPr lang="zh-CN" altLang="en-US" sz="2400" dirty="0">
                    <a:latin typeface="+mn-ea"/>
                  </a:rPr>
                  <a:t>一尺之棰（</a:t>
                </a:r>
                <a:r>
                  <a:rPr lang="en-US" altLang="zh-CN" sz="2400" dirty="0">
                    <a:latin typeface="+mn-ea"/>
                  </a:rPr>
                  <a:t>23cm</a:t>
                </a:r>
                <a:r>
                  <a:rPr lang="zh-CN" altLang="en-US" sz="2400" dirty="0">
                    <a:latin typeface="+mn-ea"/>
                  </a:rPr>
                  <a:t>），日取其半，切到原子量级需要多久？</a:t>
                </a:r>
                <a:endParaRPr lang="en-US" altLang="zh-CN" sz="2400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+mn-ea"/>
                  </a:rPr>
                  <a:t>可以估算平均原子半径</a:t>
                </a:r>
                <a:r>
                  <a:rPr lang="en-US" altLang="zh-CN" sz="2400" dirty="0">
                    <a:latin typeface="+mn-ea"/>
                  </a:rPr>
                  <a:t>0.18nm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+mn-ea"/>
                  </a:rPr>
                  <a:t>需时</a:t>
                </a:r>
                <a:r>
                  <a:rPr lang="en-US" altLang="zh-CN" sz="2400" dirty="0" smtClean="0">
                    <a:latin typeface="+mn-ea"/>
                  </a:rPr>
                  <a:t>3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zh-CN" altLang="en-US" sz="2400" b="0" i="1">
                        <a:latin typeface="Cambria Math" panose="02040503050406030204" pitchFamily="18" charset="0"/>
                      </a:rPr>
                      <m:t>天</m:t>
                    </m:r>
                    <m:r>
                      <a:rPr lang="en-US" altLang="zh-CN" sz="2400" b="0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0.0028</m:t>
                    </m:r>
                  </m:oMath>
                </a14:m>
                <a:r>
                  <a:rPr lang="zh-CN" altLang="en-US" sz="2400" dirty="0">
                    <a:latin typeface="+mn-ea"/>
                  </a:rPr>
                  <a:t>世（</a:t>
                </a:r>
                <a:r>
                  <a:rPr lang="en-US" altLang="zh-CN" sz="2400" dirty="0">
                    <a:latin typeface="+mn-ea"/>
                  </a:rPr>
                  <a:t>1</a:t>
                </a:r>
                <a:r>
                  <a:rPr lang="zh-CN" altLang="en-US" sz="2400" dirty="0">
                    <a:latin typeface="+mn-ea"/>
                  </a:rPr>
                  <a:t>世</a:t>
                </a:r>
                <a:r>
                  <a:rPr lang="en-US" altLang="zh-CN" sz="2400" dirty="0">
                    <a:latin typeface="+mn-ea"/>
                  </a:rPr>
                  <a:t>=30</a:t>
                </a:r>
                <a:r>
                  <a:rPr lang="zh-CN" altLang="en-US" sz="2400" dirty="0">
                    <a:latin typeface="+mn-ea"/>
                  </a:rPr>
                  <a:t>年）</a:t>
                </a: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5273" y="2162401"/>
                <a:ext cx="7064395" cy="3341699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5587" y="773766"/>
            <a:ext cx="6683765" cy="789218"/>
          </a:xfrm>
        </p:spPr>
        <p:txBody>
          <a:bodyPr>
            <a:normAutofit/>
          </a:bodyPr>
          <a:lstStyle/>
          <a:p>
            <a:r>
              <a:rPr lang="zh-CN" altLang="en-US" sz="2800" dirty="0" smtClean="0">
                <a:solidFill>
                  <a:srgbClr val="FB4A18"/>
                </a:solidFill>
              </a:rPr>
              <a:t>一尺之棰，日取其半，万世不竭？</a:t>
            </a:r>
            <a:endParaRPr lang="zh-CN" altLang="en-US" sz="2800" dirty="0">
              <a:solidFill>
                <a:srgbClr val="FB4A1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60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>
          <a:xfrm>
            <a:off x="869430" y="1905000"/>
            <a:ext cx="8083706" cy="4392612"/>
          </a:xfrm>
        </p:spPr>
        <p:txBody>
          <a:bodyPr/>
          <a:lstStyle/>
          <a:p>
            <a:pPr indent="0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400" dirty="0" smtClean="0">
                <a:solidFill>
                  <a:srgbClr val="000000"/>
                </a:solidFill>
                <a:latin typeface="+mn-ea"/>
              </a:rPr>
              <a:t>从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1807年英国</a:t>
            </a:r>
            <a:r>
              <a:rPr lang="zh-CN" altLang="en-US" sz="2400" dirty="0">
                <a:solidFill>
                  <a:srgbClr val="C00000"/>
                </a:solidFill>
                <a:latin typeface="+mn-ea"/>
              </a:rPr>
              <a:t>戴维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（</a:t>
            </a:r>
            <a:r>
              <a:rPr lang="en-US" altLang="zh-CN" sz="2400" dirty="0" err="1">
                <a:solidFill>
                  <a:srgbClr val="000000"/>
                </a:solidFill>
                <a:latin typeface="+mn-ea"/>
              </a:rPr>
              <a:t>S.H.Davy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+mn-ea"/>
              </a:rPr>
              <a:t>1778—1829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）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利用电解</a:t>
            </a:r>
            <a:r>
              <a:rPr lang="zh-CN" altLang="en-US" sz="2400" dirty="0" smtClean="0">
                <a:solidFill>
                  <a:srgbClr val="000000"/>
                </a:solidFill>
                <a:latin typeface="+mn-ea"/>
              </a:rPr>
              <a:t>的新方法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，相继发现了</a:t>
            </a:r>
            <a:r>
              <a:rPr lang="zh-CN" altLang="en-US" sz="2400" dirty="0">
                <a:solidFill>
                  <a:srgbClr val="C00000"/>
                </a:solidFill>
                <a:latin typeface="+mn-ea"/>
              </a:rPr>
              <a:t>钾、钠、钙、锶、钡和镁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等元素以后，德国</a:t>
            </a:r>
            <a:r>
              <a:rPr lang="zh-CN" altLang="en-US" sz="2400" dirty="0">
                <a:solidFill>
                  <a:srgbClr val="C00000"/>
                </a:solidFill>
                <a:latin typeface="+mn-ea"/>
              </a:rPr>
              <a:t>基尔霍夫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（</a:t>
            </a:r>
            <a:r>
              <a:rPr lang="en-US" altLang="zh-CN" sz="2400" dirty="0" err="1">
                <a:solidFill>
                  <a:srgbClr val="000000"/>
                </a:solidFill>
                <a:latin typeface="+mn-ea"/>
              </a:rPr>
              <a:t>G.R.Kirfchhoff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+mn-ea"/>
              </a:rPr>
              <a:t>1824—1887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）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和本生（</a:t>
            </a:r>
            <a:r>
              <a:rPr lang="en-US" altLang="zh-CN" sz="2400" dirty="0" err="1">
                <a:solidFill>
                  <a:srgbClr val="000000"/>
                </a:solidFill>
                <a:latin typeface="+mn-ea"/>
              </a:rPr>
              <a:t>R.W.Bunsen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+mn-ea"/>
              </a:rPr>
              <a:t>1811—1899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）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利用光谱分析方法先后发现了</a:t>
            </a:r>
            <a:r>
              <a:rPr lang="zh-CN" altLang="en-US" sz="2400" dirty="0">
                <a:solidFill>
                  <a:srgbClr val="C00000"/>
                </a:solidFill>
                <a:latin typeface="+mn-ea"/>
              </a:rPr>
              <a:t>镓、铯、铊和铟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等元素，到1869年人们已经发现了六十三钟元素，从而为元素周期律的发现提供了前提。自从1803年道尔顿发现某些元素的原子量之后，人们就一直探索原子量与元素之间的内在联系。俄罗斯门捷列夫（</a:t>
            </a:r>
            <a:r>
              <a:rPr lang="en-US" altLang="zh-CN" sz="1800" dirty="0" err="1">
                <a:solidFill>
                  <a:srgbClr val="000000"/>
                </a:solidFill>
                <a:latin typeface="+mn-ea"/>
              </a:rPr>
              <a:t>Д.И.Менделеев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+mn-ea"/>
              </a:rPr>
              <a:t>1834—1907）1860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年正在德国留学（在基尔霍夫和本生的指导下从事研究），他认为，寻找元素的性质及其相似性和它们原子量之间的关系，乃是最简捷自然的方法。              </a:t>
            </a:r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zh-CN" altLang="en-US" sz="4000" b="1" dirty="0">
                <a:solidFill>
                  <a:srgbClr val="FB4A18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元素周期律的发现</a:t>
            </a:r>
            <a:br>
              <a:rPr lang="zh-CN" altLang="en-US" sz="4000" b="1" dirty="0">
                <a:solidFill>
                  <a:srgbClr val="FB4A18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</a:br>
            <a:r>
              <a:rPr lang="zh-CN" altLang="en-US" sz="4000" b="1" dirty="0">
                <a:solidFill>
                  <a:srgbClr val="FB4A18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标志着经典原子论的确立</a:t>
            </a:r>
          </a:p>
        </p:txBody>
      </p:sp>
    </p:spTree>
    <p:extLst>
      <p:ext uri="{BB962C8B-B14F-4D97-AF65-F5344CB8AC3E}">
        <p14:creationId xmlns:p14="http://schemas.microsoft.com/office/powerpoint/2010/main" val="190967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涵盖知识领域最广的学科之一，既需要部分</a:t>
            </a:r>
            <a:r>
              <a:rPr lang="zh-CN" altLang="en-US" sz="2400" dirty="0">
                <a:solidFill>
                  <a:srgbClr val="C00000"/>
                </a:solidFill>
              </a:rPr>
              <a:t>力学、热学、光学、电磁学</a:t>
            </a:r>
            <a:r>
              <a:rPr lang="zh-CN" altLang="en-US" sz="2400" dirty="0"/>
              <a:t>知识为基础，又涉及</a:t>
            </a:r>
            <a:r>
              <a:rPr lang="zh-CN" altLang="en-US" sz="2400" dirty="0">
                <a:solidFill>
                  <a:srgbClr val="C00000"/>
                </a:solidFill>
              </a:rPr>
              <a:t>量子力学和相对论</a:t>
            </a:r>
            <a:r>
              <a:rPr lang="zh-CN" altLang="en-US" sz="2400" dirty="0"/>
              <a:t>两大近代物理学支柱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考试涉及公式最少的学科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考试涉及知识面最广的学科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讲错误理论的学科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11436" y="373790"/>
            <a:ext cx="8229600" cy="994122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原子物理学好学么？</a:t>
            </a:r>
            <a:r>
              <a:rPr lang="en-US" altLang="zh-CN" sz="2800" dirty="0" smtClean="0"/>
              <a:t>——</a:t>
            </a:r>
            <a:r>
              <a:rPr lang="zh-CN" altLang="en-US" sz="2800" dirty="0" smtClean="0"/>
              <a:t>易于考试，难于精通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8956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8" name="Picture 4" descr="08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823" y="1470520"/>
            <a:ext cx="2854325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069" name="Rectangle 5"/>
          <p:cNvSpPr>
            <a:spLocks noChangeArrowheads="1"/>
          </p:cNvSpPr>
          <p:nvPr/>
        </p:nvSpPr>
        <p:spPr bwMode="auto">
          <a:xfrm>
            <a:off x="956560" y="5286870"/>
            <a:ext cx="36941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800">
                <a:solidFill>
                  <a:srgbClr val="FF0000"/>
                </a:solidFill>
              </a:rPr>
              <a:t>英国戴维（</a:t>
            </a:r>
            <a:r>
              <a:rPr lang="en-US" altLang="zh-CN" sz="1800">
                <a:solidFill>
                  <a:srgbClr val="FF0000"/>
                </a:solidFill>
              </a:rPr>
              <a:t>S.H.Davy 1778～1829）</a:t>
            </a:r>
            <a:endParaRPr lang="zh-CN" altLang="en-US" sz="1800">
              <a:solidFill>
                <a:srgbClr val="FF0000"/>
              </a:solidFill>
            </a:endParaRPr>
          </a:p>
        </p:txBody>
      </p:sp>
      <p:pic>
        <p:nvPicPr>
          <p:cNvPr id="88071" name="Picture 7" descr="1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348" y="1470520"/>
            <a:ext cx="3600450" cy="354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072" name="Rectangle 8"/>
          <p:cNvSpPr>
            <a:spLocks noChangeArrowheads="1"/>
          </p:cNvSpPr>
          <p:nvPr/>
        </p:nvSpPr>
        <p:spPr bwMode="auto">
          <a:xfrm>
            <a:off x="5133273" y="5207495"/>
            <a:ext cx="3117850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800">
                <a:solidFill>
                  <a:srgbClr val="FF0000"/>
                </a:solidFill>
              </a:rPr>
              <a:t>俄罗斯门捷列夫</a:t>
            </a:r>
          </a:p>
          <a:p>
            <a:pPr algn="ctr"/>
            <a:r>
              <a:rPr lang="zh-CN" altLang="en-US" sz="1800">
                <a:solidFill>
                  <a:srgbClr val="FF0000"/>
                </a:solidFill>
              </a:rPr>
              <a:t>（</a:t>
            </a:r>
            <a:r>
              <a:rPr lang="en-US" altLang="zh-CN" sz="1800">
                <a:solidFill>
                  <a:srgbClr val="FF0000"/>
                </a:solidFill>
              </a:rPr>
              <a:t>Д.И.Менделеев </a:t>
            </a:r>
          </a:p>
          <a:p>
            <a:pPr algn="ctr"/>
            <a:r>
              <a:rPr lang="en-US" altLang="zh-CN" sz="1800">
                <a:solidFill>
                  <a:srgbClr val="FF0000"/>
                </a:solidFill>
              </a:rPr>
              <a:t>1834～1907）</a:t>
            </a:r>
            <a:endParaRPr lang="zh-CN" altLang="en-US" sz="1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23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1" name="Rectangle 3"/>
          <p:cNvSpPr>
            <a:spLocks noGrp="1" noChangeArrowheads="1"/>
          </p:cNvSpPr>
          <p:nvPr>
            <p:ph idx="1"/>
          </p:nvPr>
        </p:nvSpPr>
        <p:spPr>
          <a:xfrm>
            <a:off x="374573" y="1481138"/>
            <a:ext cx="8312227" cy="4525962"/>
          </a:xfrm>
        </p:spPr>
        <p:txBody>
          <a:bodyPr>
            <a:normAutofit/>
          </a:bodyPr>
          <a:lstStyle/>
          <a:p>
            <a:pPr indent="457200">
              <a:buFont typeface="Wingdings" panose="05000000000000000000" pitchFamily="2" charset="2"/>
              <a:buNone/>
            </a:pPr>
            <a:r>
              <a:rPr lang="zh-CN" altLang="en-US" sz="2800" dirty="0" smtClean="0">
                <a:solidFill>
                  <a:srgbClr val="000000"/>
                </a:solidFill>
              </a:rPr>
              <a:t>在</a:t>
            </a:r>
            <a:r>
              <a:rPr lang="zh-CN" altLang="en-US" sz="2800" dirty="0">
                <a:solidFill>
                  <a:srgbClr val="000000"/>
                </a:solidFill>
              </a:rPr>
              <a:t>1869年2月他提出了一篇具有重大价值的题为《元素的性质与原子量之间的关系》的科学</a:t>
            </a:r>
            <a:r>
              <a:rPr lang="zh-CN" altLang="en-US" sz="2800" dirty="0" smtClean="0">
                <a:solidFill>
                  <a:srgbClr val="000000"/>
                </a:solidFill>
              </a:rPr>
              <a:t>论文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pPr indent="457200">
              <a:buFont typeface="Wingdings" panose="05000000000000000000" pitchFamily="2" charset="2"/>
              <a:buNone/>
            </a:pPr>
            <a:r>
              <a:rPr lang="zh-CN" altLang="en-US" sz="2800" dirty="0" smtClean="0">
                <a:solidFill>
                  <a:srgbClr val="000000"/>
                </a:solidFill>
              </a:rPr>
              <a:t> </a:t>
            </a:r>
            <a:endParaRPr lang="zh-CN" altLang="en-US" sz="2800" dirty="0">
              <a:solidFill>
                <a:srgbClr val="000000"/>
              </a:solidFill>
            </a:endParaRPr>
          </a:p>
          <a:p>
            <a:pPr indent="457200">
              <a:buFont typeface="Wingdings" panose="05000000000000000000" pitchFamily="2" charset="2"/>
              <a:buNone/>
            </a:pPr>
            <a:r>
              <a:rPr lang="zh-CN" altLang="en-US" sz="2800" dirty="0" smtClean="0">
                <a:solidFill>
                  <a:srgbClr val="000000"/>
                </a:solidFill>
              </a:rPr>
              <a:t>元素周期律</a:t>
            </a:r>
            <a:r>
              <a:rPr lang="zh-CN" altLang="en-US" sz="2800" dirty="0">
                <a:solidFill>
                  <a:srgbClr val="000000"/>
                </a:solidFill>
              </a:rPr>
              <a:t>的发现，不仅是化学历史发展的一个重要里程碑，而且也是原子论发展的重要阶段，它为原子论假说提供了一个非常重要的证据。毫不夸张地说，</a:t>
            </a:r>
            <a:r>
              <a:rPr lang="zh-CN" altLang="en-US" sz="2800" dirty="0">
                <a:solidFill>
                  <a:srgbClr val="C00000"/>
                </a:solidFill>
              </a:rPr>
              <a:t>元素周期律的诞生之日，也是经典原子论最后形成之时。</a:t>
            </a:r>
          </a:p>
        </p:txBody>
      </p:sp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932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0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 rot="1774319">
            <a:off x="7987229" y="4538949"/>
            <a:ext cx="8691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?</a:t>
            </a:r>
            <a:endParaRPr lang="zh-CN" altLang="en-US" sz="96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959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58919" y="1400933"/>
            <a:ext cx="7075481" cy="4055487"/>
          </a:xfr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400" dirty="0">
                <a:latin typeface="+mn-ea"/>
              </a:rPr>
              <a:t>假设有那么一天，地球发生巨大灾变，把已有的科学知识悉数摧毁，只剩下一句话，让侥幸活下来的人传递给子孙。什么样的句子能够以最少的字，包含最多的知识呢？我相信那就是一般所谓的</a:t>
            </a:r>
            <a:r>
              <a:rPr lang="zh-CN" altLang="en-US" sz="2400" dirty="0">
                <a:solidFill>
                  <a:srgbClr val="FB4A18"/>
                </a:solidFill>
                <a:latin typeface="+mn-ea"/>
              </a:rPr>
              <a:t>原子假说</a:t>
            </a:r>
            <a:r>
              <a:rPr lang="en-US" altLang="zh-CN" sz="2400" dirty="0">
                <a:solidFill>
                  <a:srgbClr val="FB4A18"/>
                </a:solidFill>
                <a:latin typeface="+mn-ea"/>
              </a:rPr>
              <a:t>——</a:t>
            </a:r>
            <a:r>
              <a:rPr lang="zh-CN" altLang="en-US" sz="2400" dirty="0">
                <a:solidFill>
                  <a:srgbClr val="FB4A18"/>
                </a:solidFill>
                <a:latin typeface="+mn-ea"/>
              </a:rPr>
              <a:t>所有东西皆由原子构成</a:t>
            </a:r>
            <a:r>
              <a:rPr lang="zh-CN" altLang="en-US" sz="2400" dirty="0">
                <a:latin typeface="+mn-ea"/>
              </a:rPr>
              <a:t>。原子是很小很小的粒子，永远不停地动来动去。个别原子之间，若稍有一点距离时，它们会互相吸引。但一当受到外力挤压，彼此因而靠得太近时，又会互相排斥。</a:t>
            </a:r>
          </a:p>
          <a:p>
            <a:pPr marL="0" indent="0" algn="r">
              <a:buNone/>
            </a:pPr>
            <a:r>
              <a:rPr lang="en-US" altLang="zh-CN" sz="2400" dirty="0">
                <a:latin typeface="+mn-ea"/>
              </a:rPr>
              <a:t>——</a:t>
            </a:r>
            <a:r>
              <a:rPr lang="zh-CN" altLang="en-US" sz="2400" dirty="0">
                <a:latin typeface="+mn-ea"/>
              </a:rPr>
              <a:t>费曼，</a:t>
            </a:r>
            <a:r>
              <a:rPr lang="en-US" altLang="zh-CN" sz="2400" dirty="0">
                <a:latin typeface="+mn-ea"/>
              </a:rPr>
              <a:t>《</a:t>
            </a:r>
            <a:r>
              <a:rPr lang="zh-CN" altLang="en-US" sz="2400" dirty="0">
                <a:latin typeface="+mn-ea"/>
              </a:rPr>
              <a:t>费曼物理学讲义</a:t>
            </a:r>
            <a:r>
              <a:rPr lang="en-US" altLang="zh-CN" sz="2400" dirty="0">
                <a:latin typeface="+mn-ea"/>
              </a:rPr>
              <a:t>I ─</a:t>
            </a:r>
            <a:r>
              <a:rPr lang="zh-CN" altLang="en-US" sz="2400" dirty="0">
                <a:latin typeface="+mn-ea"/>
              </a:rPr>
              <a:t>力学、辐射与热（</a:t>
            </a:r>
            <a:r>
              <a:rPr lang="en-US" altLang="zh-CN" sz="2400" dirty="0">
                <a:latin typeface="+mn-ea"/>
              </a:rPr>
              <a:t>1</a:t>
            </a:r>
            <a:r>
              <a:rPr lang="zh-CN" altLang="en-US" sz="2400" dirty="0">
                <a:latin typeface="+mn-ea"/>
              </a:rPr>
              <a:t>）基本观念，第</a:t>
            </a:r>
            <a:r>
              <a:rPr lang="en-US" altLang="zh-CN" sz="2400" dirty="0">
                <a:latin typeface="+mn-ea"/>
              </a:rPr>
              <a:t>41-42</a:t>
            </a:r>
            <a:r>
              <a:rPr lang="zh-CN" altLang="en-US" sz="2400" dirty="0">
                <a:latin typeface="+mn-ea"/>
              </a:rPr>
              <a:t>页</a:t>
            </a:r>
            <a:r>
              <a:rPr lang="en-US" altLang="zh-CN" sz="2400" dirty="0">
                <a:latin typeface="+mn-ea"/>
              </a:rPr>
              <a:t>》</a:t>
            </a:r>
            <a:endParaRPr lang="zh-CN" altLang="en-US" sz="2400" dirty="0">
              <a:latin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58919" y="5936105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B4A18"/>
                </a:solidFill>
              </a:rPr>
              <a:t>至此我们是否得到了我们问题的完整答案？</a:t>
            </a:r>
            <a:endParaRPr lang="zh-CN" altLang="en-US" sz="2400" dirty="0">
              <a:solidFill>
                <a:srgbClr val="FB4A1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36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199" y="1713378"/>
            <a:ext cx="7805451" cy="3777622"/>
          </a:xfrm>
        </p:spPr>
        <p:txBody>
          <a:bodyPr/>
          <a:lstStyle/>
          <a:p>
            <a:r>
              <a:rPr lang="zh-CN" altLang="en-US" sz="2400" dirty="0">
                <a:latin typeface="+mn-ea"/>
              </a:rPr>
              <a:t>在</a:t>
            </a:r>
            <a:r>
              <a:rPr lang="en-US" altLang="zh-CN" sz="2400" dirty="0">
                <a:latin typeface="+mn-ea"/>
              </a:rPr>
              <a:t>1895</a:t>
            </a:r>
            <a:r>
              <a:rPr lang="zh-CN" altLang="en-US" sz="2400" dirty="0">
                <a:latin typeface="+mn-ea"/>
              </a:rPr>
              <a:t>年、</a:t>
            </a:r>
            <a:r>
              <a:rPr lang="en-US" altLang="zh-CN" sz="2400" dirty="0">
                <a:latin typeface="+mn-ea"/>
              </a:rPr>
              <a:t>1896</a:t>
            </a:r>
            <a:r>
              <a:rPr lang="zh-CN" altLang="en-US" sz="2400" dirty="0">
                <a:latin typeface="+mn-ea"/>
              </a:rPr>
              <a:t>年和</a:t>
            </a:r>
            <a:r>
              <a:rPr lang="en-US" altLang="zh-CN" sz="2400" dirty="0">
                <a:latin typeface="+mn-ea"/>
              </a:rPr>
              <a:t>1897</a:t>
            </a:r>
            <a:r>
              <a:rPr lang="zh-CN" altLang="en-US" sz="2400" dirty="0">
                <a:latin typeface="+mn-ea"/>
              </a:rPr>
              <a:t>年，相继发现了</a:t>
            </a:r>
            <a:r>
              <a:rPr lang="en-US" altLang="zh-CN" sz="2400" dirty="0">
                <a:solidFill>
                  <a:srgbClr val="FB4A18"/>
                </a:solidFill>
                <a:latin typeface="+mn-ea"/>
              </a:rPr>
              <a:t>X</a:t>
            </a:r>
            <a:r>
              <a:rPr lang="zh-CN" altLang="en-US" sz="2400" dirty="0">
                <a:solidFill>
                  <a:srgbClr val="FB4A18"/>
                </a:solidFill>
                <a:latin typeface="+mn-ea"/>
              </a:rPr>
              <a:t>射线</a:t>
            </a:r>
            <a:r>
              <a:rPr lang="zh-CN" altLang="en-US" sz="2400" dirty="0">
                <a:latin typeface="+mn-ea"/>
              </a:rPr>
              <a:t>、</a:t>
            </a:r>
            <a:r>
              <a:rPr lang="zh-CN" altLang="en-US" sz="2400" dirty="0">
                <a:solidFill>
                  <a:srgbClr val="FB4A18"/>
                </a:solidFill>
                <a:latin typeface="+mn-ea"/>
              </a:rPr>
              <a:t>放射性</a:t>
            </a:r>
            <a:r>
              <a:rPr lang="zh-CN" altLang="en-US" sz="2400" dirty="0">
                <a:latin typeface="+mn-ea"/>
              </a:rPr>
              <a:t>和</a:t>
            </a:r>
            <a:r>
              <a:rPr lang="zh-CN" altLang="en-US" sz="2400" dirty="0">
                <a:solidFill>
                  <a:srgbClr val="FB4A18"/>
                </a:solidFill>
                <a:latin typeface="+mn-ea"/>
              </a:rPr>
              <a:t>电子</a:t>
            </a:r>
            <a:r>
              <a:rPr lang="zh-CN" altLang="en-US" sz="2400" dirty="0">
                <a:latin typeface="+mn-ea"/>
              </a:rPr>
              <a:t>。这三大发现揭开了近代物理的序幕。电子的发现，以及随后提出的卢瑟福（</a:t>
            </a:r>
            <a:r>
              <a:rPr lang="en-US" altLang="zh-CN" sz="2400" dirty="0" err="1">
                <a:latin typeface="+mn-ea"/>
              </a:rPr>
              <a:t>S.E.Rutherford</a:t>
            </a:r>
            <a:r>
              <a:rPr lang="en-US" altLang="zh-CN" sz="2400" dirty="0">
                <a:latin typeface="+mn-ea"/>
              </a:rPr>
              <a:t> </a:t>
            </a:r>
            <a:r>
              <a:rPr lang="en-US" altLang="zh-CN" sz="2400" dirty="0" smtClean="0">
                <a:latin typeface="+mn-ea"/>
              </a:rPr>
              <a:t>1871—1937</a:t>
            </a:r>
            <a:r>
              <a:rPr lang="zh-CN" altLang="en-US" sz="2400" dirty="0">
                <a:latin typeface="+mn-ea"/>
              </a:rPr>
              <a:t>）的核式模型（</a:t>
            </a:r>
            <a:r>
              <a:rPr lang="en-US" altLang="zh-CN" sz="2400" dirty="0">
                <a:latin typeface="+mn-ea"/>
              </a:rPr>
              <a:t>1911</a:t>
            </a:r>
            <a:r>
              <a:rPr lang="zh-CN" altLang="en-US" sz="2400" dirty="0">
                <a:latin typeface="+mn-ea"/>
              </a:rPr>
              <a:t>年）和玻尔（</a:t>
            </a:r>
            <a:r>
              <a:rPr lang="en-US" altLang="zh-CN" sz="2400" dirty="0" err="1">
                <a:latin typeface="+mn-ea"/>
              </a:rPr>
              <a:t>N.Bohr</a:t>
            </a:r>
            <a:r>
              <a:rPr lang="en-US" altLang="zh-CN" sz="2400" dirty="0">
                <a:latin typeface="+mn-ea"/>
              </a:rPr>
              <a:t> </a:t>
            </a:r>
            <a:r>
              <a:rPr lang="en-US" altLang="zh-CN" sz="2400" dirty="0" smtClean="0">
                <a:latin typeface="+mn-ea"/>
              </a:rPr>
              <a:t>1885—1962</a:t>
            </a:r>
            <a:r>
              <a:rPr lang="zh-CN" altLang="en-US" sz="2400" dirty="0">
                <a:latin typeface="+mn-ea"/>
              </a:rPr>
              <a:t>）的原子量子理论（</a:t>
            </a:r>
            <a:r>
              <a:rPr lang="en-US" altLang="zh-CN" sz="2400" dirty="0">
                <a:latin typeface="+mn-ea"/>
              </a:rPr>
              <a:t>1913</a:t>
            </a:r>
            <a:r>
              <a:rPr lang="zh-CN" altLang="en-US" sz="2400" dirty="0">
                <a:latin typeface="+mn-ea"/>
              </a:rPr>
              <a:t>年）使原子物理学开始了新篇章。原子物理学的发展导致了量子理论的发展和量子力学的诞生；而高等原子物理学又在量子力学的基础上日益完善。</a:t>
            </a:r>
          </a:p>
          <a:p>
            <a:endParaRPr lang="zh-CN" altLang="en-US" dirty="0">
              <a:latin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B4A18"/>
                </a:solidFill>
              </a:rPr>
              <a:t>当我们切开原子</a:t>
            </a:r>
            <a:r>
              <a:rPr lang="en-US" altLang="zh-CN" dirty="0" smtClean="0">
                <a:solidFill>
                  <a:srgbClr val="FB4A18"/>
                </a:solidFill>
              </a:rPr>
              <a:t>——</a:t>
            </a:r>
            <a:r>
              <a:rPr lang="zh-CN" altLang="en-US" dirty="0" smtClean="0">
                <a:solidFill>
                  <a:srgbClr val="FB4A18"/>
                </a:solidFill>
              </a:rPr>
              <a:t>亚原子时代</a:t>
            </a:r>
            <a:r>
              <a:rPr lang="en-US" altLang="zh-CN" dirty="0" smtClean="0">
                <a:solidFill>
                  <a:srgbClr val="FB4A18"/>
                </a:solidFill>
              </a:rPr>
              <a:t/>
            </a:r>
            <a:br>
              <a:rPr lang="en-US" altLang="zh-CN" dirty="0" smtClean="0">
                <a:solidFill>
                  <a:srgbClr val="FB4A18"/>
                </a:solidFill>
              </a:rPr>
            </a:br>
            <a:r>
              <a:rPr lang="zh-CN" altLang="en-US" sz="2800" dirty="0" smtClean="0">
                <a:solidFill>
                  <a:srgbClr val="FB4A18"/>
                </a:solidFill>
              </a:rPr>
              <a:t>本课程的主要内容</a:t>
            </a:r>
            <a:endParaRPr lang="zh-CN" altLang="en-US" dirty="0">
              <a:solidFill>
                <a:srgbClr val="FB4A1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17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07" y="2152764"/>
            <a:ext cx="1857375" cy="1857375"/>
          </a:xfr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原子的内部结构是什么？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149" y="1864259"/>
            <a:ext cx="2137116" cy="243438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496" y="4010139"/>
            <a:ext cx="2637723" cy="2512117"/>
          </a:xfrm>
          <a:prstGeom prst="rect">
            <a:avLst/>
          </a:prstGeom>
        </p:spPr>
      </p:pic>
      <p:sp>
        <p:nvSpPr>
          <p:cNvPr id="9" name="左箭头 8"/>
          <p:cNvSpPr/>
          <p:nvPr/>
        </p:nvSpPr>
        <p:spPr>
          <a:xfrm rot="10800000">
            <a:off x="2500829" y="2930487"/>
            <a:ext cx="1145754" cy="27542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左箭头 9"/>
          <p:cNvSpPr/>
          <p:nvPr/>
        </p:nvSpPr>
        <p:spPr>
          <a:xfrm rot="12463268">
            <a:off x="4918205" y="4696030"/>
            <a:ext cx="1145754" cy="27542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30007" y="1390795"/>
            <a:ext cx="67423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第一章：电子的发现和葡萄干布丁模型；卢瑟福行星模型 </a:t>
            </a:r>
            <a:endParaRPr lang="en-US" altLang="zh-CN" sz="2000" dirty="0"/>
          </a:p>
        </p:txBody>
      </p:sp>
      <p:sp>
        <p:nvSpPr>
          <p:cNvPr id="12" name="矩形 11"/>
          <p:cNvSpPr/>
          <p:nvPr/>
        </p:nvSpPr>
        <p:spPr>
          <a:xfrm>
            <a:off x="2683584" y="5438225"/>
            <a:ext cx="35189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第二章：玻尔的原子量子理论</a:t>
            </a:r>
          </a:p>
        </p:txBody>
      </p:sp>
    </p:spTree>
    <p:extLst>
      <p:ext uri="{BB962C8B-B14F-4D97-AF65-F5344CB8AC3E}">
        <p14:creationId xmlns:p14="http://schemas.microsoft.com/office/powerpoint/2010/main" val="302124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407" y="2423711"/>
            <a:ext cx="4418977" cy="3583389"/>
          </a:xfr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扎克伯格</a:t>
            </a:r>
            <a:r>
              <a:rPr lang="zh-CN" altLang="en-US" sz="3200" dirty="0"/>
              <a:t>买</a:t>
            </a:r>
            <a:r>
              <a:rPr lang="zh-CN" altLang="en-US" sz="3200" dirty="0" smtClean="0"/>
              <a:t>的婴儿书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98" y="2423711"/>
            <a:ext cx="4491508" cy="358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1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6236" y="3325177"/>
            <a:ext cx="4082632" cy="3228991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0"/>
            <a:ext cx="3448280" cy="330816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365" y="0"/>
            <a:ext cx="4406861" cy="332517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746" y="3325177"/>
            <a:ext cx="4566490" cy="326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62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0984" y="3124303"/>
            <a:ext cx="4364498" cy="3364631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39" y="0"/>
            <a:ext cx="4274545" cy="312430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984" y="0"/>
            <a:ext cx="4033726" cy="312430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439" y="3124304"/>
            <a:ext cx="4274545" cy="348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01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296578" cy="3366955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579" y="6810"/>
            <a:ext cx="4616067" cy="328999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1266" y="3373765"/>
            <a:ext cx="4205804" cy="328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92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上个世纪物理学的精华，最激动人心的发现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贵族物理学，从爵士到公爵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年轻人的</a:t>
            </a:r>
            <a:r>
              <a:rPr lang="zh-CN" altLang="en-US" sz="2400" dirty="0" smtClean="0"/>
              <a:t>物理学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一部近代物理学史，看玻尔和爱因斯坦掐架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物理学的“悬疑小说”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“作者”们都晕了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理论和实验的竞争</a:t>
            </a: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原子物理学有意思么？</a:t>
            </a:r>
            <a:r>
              <a:rPr lang="en-US" altLang="zh-CN" sz="2800" dirty="0" smtClean="0"/>
              <a:t>——</a:t>
            </a:r>
            <a:r>
              <a:rPr lang="zh-CN" altLang="en-US" sz="2800" dirty="0" smtClean="0"/>
              <a:t>当年富二代们情有独钟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8826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776689" y="4885350"/>
            <a:ext cx="8229600" cy="1515450"/>
          </a:xfrm>
        </p:spPr>
        <p:txBody>
          <a:bodyPr/>
          <a:lstStyle/>
          <a:p>
            <a:r>
              <a:rPr lang="zh-CN" altLang="en-US" sz="2400" dirty="0" smtClean="0"/>
              <a:t>不确定性关系？测不准关系？</a:t>
            </a:r>
            <a:endParaRPr lang="en-US" altLang="zh-CN" sz="2400" dirty="0" smtClean="0"/>
          </a:p>
          <a:p>
            <a:r>
              <a:rPr lang="zh-CN" altLang="en-US" sz="2400" dirty="0" smtClean="0"/>
              <a:t>波粒二象性？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什么是光？什么是物质？</a:t>
            </a:r>
            <a:endParaRPr lang="en-US" altLang="zh-CN" sz="2400" dirty="0" smtClean="0"/>
          </a:p>
          <a:p>
            <a:r>
              <a:rPr lang="zh-CN" altLang="en-US" sz="2400" dirty="0"/>
              <a:t>上帝掷骰子吗？</a:t>
            </a:r>
            <a:r>
              <a:rPr lang="en-US" altLang="zh-CN" sz="2400" dirty="0"/>
              <a:t>——</a:t>
            </a:r>
            <a:r>
              <a:rPr lang="zh-CN" altLang="en-US" sz="2400" dirty="0"/>
              <a:t>波函数的统计</a:t>
            </a:r>
            <a:r>
              <a:rPr lang="zh-CN" altLang="en-US" sz="2400" dirty="0" smtClean="0"/>
              <a:t>诠释？</a:t>
            </a:r>
            <a:endParaRPr lang="en-US" altLang="zh-CN" sz="2400" dirty="0"/>
          </a:p>
          <a:p>
            <a:endParaRPr lang="en-US" altLang="zh-CN" sz="2400" dirty="0" smtClean="0"/>
          </a:p>
          <a:p>
            <a:endParaRPr lang="zh-CN" altLang="en-US" sz="2400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第三章：玻尔理论的困难，量子力学的诞生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12" y="1268760"/>
            <a:ext cx="3009067" cy="282852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012" y="1641514"/>
            <a:ext cx="3598585" cy="2239809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3514381" y="2683021"/>
            <a:ext cx="1377108" cy="2364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255923" y="427484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宏观物理法则</a:t>
            </a:r>
            <a:endParaRPr lang="zh-CN" altLang="en-US" sz="2000" dirty="0"/>
          </a:p>
        </p:txBody>
      </p:sp>
      <p:sp>
        <p:nvSpPr>
          <p:cNvPr id="10" name="文本框 9"/>
          <p:cNvSpPr txBox="1"/>
          <p:nvPr/>
        </p:nvSpPr>
        <p:spPr>
          <a:xfrm>
            <a:off x="5925239" y="4179987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微观物理法则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5544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2592" y="1813810"/>
            <a:ext cx="6591985" cy="3777622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第三章：玻尔理论的困难，量子力学的诞生</a:t>
            </a:r>
            <a:endParaRPr lang="en-US" altLang="zh-CN" sz="2400" dirty="0" smtClean="0"/>
          </a:p>
          <a:p>
            <a:r>
              <a:rPr lang="zh-CN" altLang="en-US" sz="2400" dirty="0"/>
              <a:t>第四</a:t>
            </a:r>
            <a:r>
              <a:rPr lang="zh-CN" altLang="en-US" sz="2400" dirty="0" smtClean="0"/>
              <a:t>章：电子自旋和原子的精细结构</a:t>
            </a:r>
            <a:endParaRPr lang="en-US" altLang="zh-CN" sz="2400" dirty="0" smtClean="0"/>
          </a:p>
          <a:p>
            <a:r>
              <a:rPr lang="zh-CN" altLang="en-US" sz="2400" dirty="0"/>
              <a:t>第五</a:t>
            </a:r>
            <a:r>
              <a:rPr lang="zh-CN" altLang="en-US" sz="2400" dirty="0" smtClean="0"/>
              <a:t>章：多电子原子；用原子结构的现代观点解释元素周期性</a:t>
            </a:r>
            <a:endParaRPr lang="en-US" altLang="zh-CN" sz="2400" dirty="0" smtClean="0"/>
          </a:p>
          <a:p>
            <a:r>
              <a:rPr lang="zh-CN" altLang="en-US" sz="2400" dirty="0"/>
              <a:t>第六</a:t>
            </a:r>
            <a:r>
              <a:rPr lang="zh-CN" altLang="en-US" sz="2400" dirty="0" smtClean="0"/>
              <a:t>章：</a:t>
            </a:r>
            <a:r>
              <a:rPr lang="en-US" altLang="zh-CN" sz="2400" dirty="0" smtClean="0"/>
              <a:t>X</a:t>
            </a:r>
            <a:r>
              <a:rPr lang="zh-CN" altLang="en-US" sz="2400" dirty="0" smtClean="0"/>
              <a:t>射线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核外电子的短波电磁辐射</a:t>
            </a:r>
            <a:endParaRPr lang="zh-CN" altLang="en-US" sz="24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189700"/>
          </a:xfrm>
        </p:spPr>
        <p:txBody>
          <a:bodyPr/>
          <a:lstStyle/>
          <a:p>
            <a:r>
              <a:rPr lang="zh-CN" altLang="en-US" dirty="0" smtClean="0"/>
              <a:t>内容提要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14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第四章：电子自旋和原子的</a:t>
            </a:r>
            <a:r>
              <a:rPr lang="zh-CN" altLang="en-US" sz="2800" dirty="0" smtClean="0"/>
              <a:t>精细结构</a:t>
            </a:r>
            <a:endParaRPr lang="zh-CN" altLang="en-US" sz="2800" dirty="0"/>
          </a:p>
        </p:txBody>
      </p:sp>
      <p:graphicFrame>
        <p:nvGraphicFramePr>
          <p:cNvPr id="4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9788381"/>
              </p:ext>
            </p:extLst>
          </p:nvPr>
        </p:nvGraphicFramePr>
        <p:xfrm>
          <a:off x="5695568" y="3180012"/>
          <a:ext cx="2590800" cy="1423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r:id="rId3" imgW="672808" imgH="368140" progId="Equation.3">
                  <p:embed/>
                </p:oleObj>
              </mc:Choice>
              <mc:Fallback>
                <p:oleObj r:id="rId3" imgW="672808" imgH="3681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5568" y="3180012"/>
                        <a:ext cx="2590800" cy="1423988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361" y="1501766"/>
            <a:ext cx="4901609" cy="450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48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竖排标题 4"/>
          <p:cNvSpPr>
            <a:spLocks noGrp="1"/>
          </p:cNvSpPr>
          <p:nvPr>
            <p:ph type="title" orient="vert"/>
          </p:nvPr>
        </p:nvSpPr>
        <p:spPr>
          <a:xfrm>
            <a:off x="0" y="505998"/>
            <a:ext cx="1777470" cy="5592761"/>
          </a:xfrm>
        </p:spPr>
        <p:txBody>
          <a:bodyPr/>
          <a:lstStyle/>
          <a:p>
            <a:r>
              <a:rPr lang="zh-CN" altLang="en-US" dirty="0" smtClean="0"/>
              <a:t>光是什么？ </a:t>
            </a:r>
            <a:r>
              <a:rPr lang="en-US" altLang="zh-CN" dirty="0" smtClean="0"/>
              <a:t>or </a:t>
            </a:r>
            <a:r>
              <a:rPr lang="zh-CN" altLang="en-US" dirty="0" smtClean="0"/>
              <a:t>物质是什么？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142" y="505998"/>
            <a:ext cx="5473367" cy="610412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118509" y="1849913"/>
            <a:ext cx="187125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</a:rPr>
              <a:t>第六章：</a:t>
            </a:r>
            <a:r>
              <a:rPr lang="en-US" altLang="zh-CN" sz="2000" dirty="0">
                <a:solidFill>
                  <a:srgbClr val="C00000"/>
                </a:solidFill>
              </a:rPr>
              <a:t>X</a:t>
            </a:r>
            <a:r>
              <a:rPr lang="zh-CN" altLang="en-US" sz="2000" dirty="0">
                <a:solidFill>
                  <a:srgbClr val="C00000"/>
                </a:solidFill>
              </a:rPr>
              <a:t>射线</a:t>
            </a:r>
            <a:r>
              <a:rPr lang="en-US" altLang="zh-CN" sz="2000" dirty="0">
                <a:solidFill>
                  <a:srgbClr val="C00000"/>
                </a:solidFill>
              </a:rPr>
              <a:t>——</a:t>
            </a:r>
            <a:r>
              <a:rPr lang="zh-CN" altLang="en-US" sz="2000" dirty="0">
                <a:solidFill>
                  <a:srgbClr val="C00000"/>
                </a:solidFill>
              </a:rPr>
              <a:t>核外电子的短波电磁辐射</a:t>
            </a:r>
          </a:p>
        </p:txBody>
      </p:sp>
    </p:spTree>
    <p:extLst>
      <p:ext uri="{BB962C8B-B14F-4D97-AF65-F5344CB8AC3E}">
        <p14:creationId xmlns:p14="http://schemas.microsoft.com/office/powerpoint/2010/main" val="158303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57199" y="264405"/>
            <a:ext cx="8499513" cy="1004355"/>
          </a:xfrm>
        </p:spPr>
        <p:txBody>
          <a:bodyPr>
            <a:normAutofit/>
          </a:bodyPr>
          <a:lstStyle/>
          <a:p>
            <a:r>
              <a:rPr lang="zh-CN" altLang="en-US" dirty="0"/>
              <a:t>第五章：多电子原子；用原子结构的现代观点解释元素</a:t>
            </a:r>
            <a:r>
              <a:rPr lang="zh-CN" altLang="en-US" dirty="0" smtClean="0"/>
              <a:t>周期性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86" y="1268760"/>
            <a:ext cx="7205428" cy="540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4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839876963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31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650" name="Object 2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5009904"/>
              </p:ext>
            </p:extLst>
          </p:nvPr>
        </p:nvGraphicFramePr>
        <p:xfrm>
          <a:off x="719528" y="1292330"/>
          <a:ext cx="1968500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0" name="FotoTouch Color Image" r:id="rId3" imgW="1888964" imgH="1583756" progId="FTColor">
                  <p:embed/>
                </p:oleObj>
              </mc:Choice>
              <mc:Fallback>
                <p:oleObj name="FotoTouch Color Image" r:id="rId3" imgW="1888964" imgH="1583756" progId="FTColor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528" y="1292330"/>
                        <a:ext cx="1968500" cy="1663700"/>
                      </a:xfrm>
                      <a:prstGeom prst="rect">
                        <a:avLst/>
                      </a:prstGeom>
                      <a:noFill/>
                      <a:ln w="1016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1" name="Object 3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3917556"/>
              </p:ext>
            </p:extLst>
          </p:nvPr>
        </p:nvGraphicFramePr>
        <p:xfrm>
          <a:off x="3507178" y="1746355"/>
          <a:ext cx="1562100" cy="1138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1" name="FotoTouch Color Image" r:id="rId5" imgW="1571574" imgH="1071356" progId="FTColor">
                  <p:embed/>
                </p:oleObj>
              </mc:Choice>
              <mc:Fallback>
                <p:oleObj name="FotoTouch Color Image" r:id="rId5" imgW="1571574" imgH="1071356" progId="FTColor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7178" y="1746355"/>
                        <a:ext cx="1562100" cy="1138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2" name="Object 4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3422726"/>
              </p:ext>
            </p:extLst>
          </p:nvPr>
        </p:nvGraphicFramePr>
        <p:xfrm>
          <a:off x="5812228" y="1841605"/>
          <a:ext cx="1684338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2" name="FotoTouch Color Image" r:id="rId7" imgW="1693974" imgH="1021967" progId="FTColor">
                  <p:embed/>
                </p:oleObj>
              </mc:Choice>
              <mc:Fallback>
                <p:oleObj name="FotoTouch Color Image" r:id="rId7" imgW="1693974" imgH="1021967" progId="FTColor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2228" y="1841605"/>
                        <a:ext cx="1684338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3" name="Object 5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1939690"/>
              </p:ext>
            </p:extLst>
          </p:nvPr>
        </p:nvGraphicFramePr>
        <p:xfrm>
          <a:off x="6707578" y="3251305"/>
          <a:ext cx="2025650" cy="108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3" name="FotoTouch Color Image" r:id="rId9" imgW="2035206" imgH="1096818" progId="FTColor">
                  <p:embed/>
                </p:oleObj>
              </mc:Choice>
              <mc:Fallback>
                <p:oleObj name="FotoTouch Color Image" r:id="rId9" imgW="2035206" imgH="1096818" progId="FTColor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7578" y="3251305"/>
                        <a:ext cx="2025650" cy="1087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4" name="Object 6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9427576"/>
              </p:ext>
            </p:extLst>
          </p:nvPr>
        </p:nvGraphicFramePr>
        <p:xfrm>
          <a:off x="4221553" y="3346555"/>
          <a:ext cx="1819275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4" name="FotoTouch Color Image" r:id="rId11" imgW="1828649" imgH="1071356" progId="FTColor">
                  <p:embed/>
                </p:oleObj>
              </mc:Choice>
              <mc:Fallback>
                <p:oleObj name="FotoTouch Color Image" r:id="rId11" imgW="1828649" imgH="1071356" progId="FTColor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1553" y="3346555"/>
                        <a:ext cx="1819275" cy="1062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5" name="Object 7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2619138"/>
              </p:ext>
            </p:extLst>
          </p:nvPr>
        </p:nvGraphicFramePr>
        <p:xfrm>
          <a:off x="1440253" y="3841855"/>
          <a:ext cx="2195513" cy="1135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" name="FotoTouch Color Image" r:id="rId13" imgW="2205076" imgH="1144403" progId="FTColor">
                  <p:embed/>
                </p:oleObj>
              </mc:Choice>
              <mc:Fallback>
                <p:oleObj name="FotoTouch Color Image" r:id="rId13" imgW="2205076" imgH="1144403" progId="FTColor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0253" y="3841855"/>
                        <a:ext cx="2195513" cy="1135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6" name="Line 8"/>
          <p:cNvSpPr>
            <a:spLocks noChangeShapeType="1"/>
          </p:cNvSpPr>
          <p:nvPr/>
        </p:nvSpPr>
        <p:spPr bwMode="auto">
          <a:xfrm>
            <a:off x="2507053" y="2089255"/>
            <a:ext cx="1219200" cy="304800"/>
          </a:xfrm>
          <a:prstGeom prst="line">
            <a:avLst/>
          </a:prstGeom>
          <a:noFill/>
          <a:ln w="762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657" name="Line 9"/>
          <p:cNvSpPr>
            <a:spLocks noChangeShapeType="1"/>
          </p:cNvSpPr>
          <p:nvPr/>
        </p:nvSpPr>
        <p:spPr bwMode="auto">
          <a:xfrm>
            <a:off x="5097853" y="2089255"/>
            <a:ext cx="762000" cy="228600"/>
          </a:xfrm>
          <a:prstGeom prst="line">
            <a:avLst/>
          </a:prstGeom>
          <a:noFill/>
          <a:ln w="762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658" name="Line 10"/>
          <p:cNvSpPr>
            <a:spLocks noChangeShapeType="1"/>
          </p:cNvSpPr>
          <p:nvPr/>
        </p:nvSpPr>
        <p:spPr bwMode="auto">
          <a:xfrm flipH="1">
            <a:off x="5631253" y="3918055"/>
            <a:ext cx="1219200" cy="228600"/>
          </a:xfrm>
          <a:prstGeom prst="line">
            <a:avLst/>
          </a:prstGeom>
          <a:noFill/>
          <a:ln w="762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659" name="Line 11"/>
          <p:cNvSpPr>
            <a:spLocks noChangeShapeType="1"/>
          </p:cNvSpPr>
          <p:nvPr/>
        </p:nvSpPr>
        <p:spPr bwMode="auto">
          <a:xfrm flipH="1">
            <a:off x="3269053" y="3918055"/>
            <a:ext cx="1143000" cy="304800"/>
          </a:xfrm>
          <a:prstGeom prst="line">
            <a:avLst/>
          </a:prstGeom>
          <a:noFill/>
          <a:ln w="762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660" name="Line 12"/>
          <p:cNvSpPr>
            <a:spLocks noChangeShapeType="1"/>
          </p:cNvSpPr>
          <p:nvPr/>
        </p:nvSpPr>
        <p:spPr bwMode="auto">
          <a:xfrm>
            <a:off x="3497653" y="4908655"/>
            <a:ext cx="1371600" cy="304800"/>
          </a:xfrm>
          <a:prstGeom prst="line">
            <a:avLst/>
          </a:prstGeom>
          <a:noFill/>
          <a:ln w="762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661" name="Rectangle 13"/>
          <p:cNvSpPr>
            <a:spLocks noChangeArrowheads="1"/>
          </p:cNvSpPr>
          <p:nvPr/>
        </p:nvSpPr>
        <p:spPr bwMode="auto">
          <a:xfrm>
            <a:off x="5121666" y="4902305"/>
            <a:ext cx="688975" cy="130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kumimoji="0" lang="en-US" altLang="zh-CN" sz="8000" b="1">
                <a:solidFill>
                  <a:srgbClr val="FFFF66"/>
                </a:solidFill>
                <a:latin typeface="CentSchbook BT" charset="0"/>
              </a:rPr>
              <a:t>?</a:t>
            </a:r>
            <a:endParaRPr kumimoji="0" lang="en-US" altLang="zh-CN" sz="8000" b="1">
              <a:solidFill>
                <a:schemeClr val="hlink"/>
              </a:solidFill>
              <a:latin typeface="CentSchbook BT" charset="0"/>
            </a:endParaRPr>
          </a:p>
        </p:txBody>
      </p:sp>
      <p:sp>
        <p:nvSpPr>
          <p:cNvPr id="27662" name="Line 14"/>
          <p:cNvSpPr>
            <a:spLocks noChangeShapeType="1"/>
          </p:cNvSpPr>
          <p:nvPr/>
        </p:nvSpPr>
        <p:spPr bwMode="auto">
          <a:xfrm>
            <a:off x="7120328" y="2660755"/>
            <a:ext cx="0" cy="838200"/>
          </a:xfrm>
          <a:prstGeom prst="line">
            <a:avLst/>
          </a:prstGeom>
          <a:noFill/>
          <a:ln w="762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850453" y="2752572"/>
            <a:ext cx="1621518" cy="768608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715387"/>
      </p:ext>
    </p:extLst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990600" y="3048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6000" b="1">
                <a:solidFill>
                  <a:schemeClr val="tx2"/>
                </a:solidFill>
              </a:rPr>
              <a:t>Atom-Nucleus-Quark</a:t>
            </a:r>
          </a:p>
        </p:txBody>
      </p:sp>
      <p:pic>
        <p:nvPicPr>
          <p:cNvPr id="8196" name="Picture 4" descr="C:\My Documents\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371600"/>
            <a:ext cx="5410200" cy="526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625565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475" y="0"/>
            <a:ext cx="3448303" cy="687445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25261" y="2398426"/>
            <a:ext cx="7644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/>
              <a:t>量子阶梯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67398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60735" y="1925326"/>
            <a:ext cx="7261546" cy="4659732"/>
          </a:xfrm>
        </p:spPr>
        <p:txBody>
          <a:bodyPr>
            <a:noAutofit/>
          </a:bodyPr>
          <a:lstStyle/>
          <a:p>
            <a:r>
              <a:rPr lang="zh-CN" altLang="en-US" sz="2000" dirty="0" smtClean="0"/>
              <a:t>当地</a:t>
            </a:r>
            <a:r>
              <a:rPr lang="zh-CN" altLang="en-US" sz="2000" dirty="0"/>
              <a:t>时间</a:t>
            </a:r>
            <a:r>
              <a:rPr lang="en-US" altLang="zh-CN" sz="2000" dirty="0"/>
              <a:t>2013</a:t>
            </a:r>
            <a:r>
              <a:rPr lang="zh-CN" altLang="en-US" sz="2000" dirty="0"/>
              <a:t>年</a:t>
            </a:r>
            <a:r>
              <a:rPr lang="en-US" altLang="zh-CN" sz="2000" dirty="0"/>
              <a:t>10</a:t>
            </a:r>
            <a:r>
              <a:rPr lang="zh-CN" altLang="en-US" sz="2000" dirty="0"/>
              <a:t>月</a:t>
            </a:r>
            <a:r>
              <a:rPr lang="en-US" altLang="zh-CN" sz="2000" dirty="0"/>
              <a:t>8</a:t>
            </a:r>
            <a:r>
              <a:rPr lang="zh-CN" altLang="en-US" sz="2000" dirty="0"/>
              <a:t>日</a:t>
            </a:r>
            <a:r>
              <a:rPr lang="en-US" altLang="zh-CN" sz="2000" dirty="0"/>
              <a:t>12</a:t>
            </a:r>
            <a:r>
              <a:rPr lang="zh-CN" altLang="en-US" sz="2000" dirty="0"/>
              <a:t>时</a:t>
            </a:r>
            <a:r>
              <a:rPr lang="en-US" altLang="zh-CN" sz="2000" dirty="0"/>
              <a:t>45</a:t>
            </a:r>
            <a:r>
              <a:rPr lang="zh-CN" altLang="en-US" sz="2000" dirty="0"/>
              <a:t>分（北京时间</a:t>
            </a:r>
            <a:r>
              <a:rPr lang="en-US" altLang="zh-CN" sz="2000" dirty="0"/>
              <a:t>18</a:t>
            </a:r>
            <a:r>
              <a:rPr lang="zh-CN" altLang="en-US" sz="2000" dirty="0"/>
              <a:t>时</a:t>
            </a:r>
            <a:r>
              <a:rPr lang="en-US" altLang="zh-CN" sz="2000" dirty="0"/>
              <a:t>45</a:t>
            </a:r>
            <a:r>
              <a:rPr lang="zh-CN" altLang="en-US" sz="2000" dirty="0"/>
              <a:t>分</a:t>
            </a:r>
            <a:r>
              <a:rPr lang="zh-CN" altLang="en-US" sz="2000" dirty="0" smtClean="0"/>
              <a:t>）比利时</a:t>
            </a:r>
            <a:r>
              <a:rPr lang="zh-CN" altLang="en-US" sz="2000" dirty="0"/>
              <a:t>物理学家弗朗索瓦</a:t>
            </a:r>
            <a:r>
              <a:rPr lang="en-US" altLang="zh-CN" sz="2000" dirty="0"/>
              <a:t>·</a:t>
            </a:r>
            <a:r>
              <a:rPr lang="zh-CN" altLang="en-US" sz="2000" dirty="0"/>
              <a:t>恩格勒和英国物理学家彼得</a:t>
            </a:r>
            <a:r>
              <a:rPr lang="en-US" altLang="zh-CN" sz="2000" dirty="0"/>
              <a:t>·</a:t>
            </a:r>
            <a:r>
              <a:rPr lang="zh-CN" altLang="en-US" sz="2000" dirty="0"/>
              <a:t>希格</a:t>
            </a:r>
            <a:r>
              <a:rPr lang="zh-CN" altLang="en-US" sz="2000" dirty="0" smtClean="0"/>
              <a:t>斯获得</a:t>
            </a:r>
            <a:r>
              <a:rPr lang="en-US" altLang="zh-CN" sz="2000" dirty="0" smtClean="0"/>
              <a:t>2013</a:t>
            </a:r>
            <a:r>
              <a:rPr lang="zh-CN" altLang="en-US" sz="2000" dirty="0"/>
              <a:t>年诺贝尔物理学奖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r>
              <a:rPr lang="zh-CN" altLang="en-US" sz="2000" dirty="0"/>
              <a:t>两位科学家描述了粒子物理学的标准模型，其预测的基本粒子</a:t>
            </a:r>
            <a:r>
              <a:rPr lang="en-US" altLang="zh-CN" sz="2000" dirty="0"/>
              <a:t>——</a:t>
            </a:r>
            <a:r>
              <a:rPr lang="zh-CN" altLang="en-US" sz="2000" dirty="0"/>
              <a:t>希格斯玻色子，被欧洲核子研究中心运行的大型强子对撞机通过实验发现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r>
              <a:rPr lang="en-US" altLang="zh-CN" sz="2000" dirty="0"/>
              <a:t>1964</a:t>
            </a:r>
            <a:r>
              <a:rPr lang="zh-CN" altLang="en-US" sz="2000" dirty="0"/>
              <a:t>年，恩格勒特与已故的同事罗伯特</a:t>
            </a:r>
            <a:r>
              <a:rPr lang="en-US" altLang="zh-CN" sz="2000" dirty="0"/>
              <a:t>·</a:t>
            </a:r>
            <a:r>
              <a:rPr lang="zh-CN" altLang="en-US" sz="2000" dirty="0"/>
              <a:t>布鲁特提出了标准粒子模型理论，希格斯也于同年提出一种粒子场的存在，预言一种能吸引其他粒子进而产生质量的玻色子的存在，即希格斯玻色子。</a:t>
            </a:r>
          </a:p>
          <a:p>
            <a:r>
              <a:rPr lang="zh-CN" altLang="en-US" sz="2000" dirty="0"/>
              <a:t>标准粒子模型理论中共预言了</a:t>
            </a:r>
            <a:r>
              <a:rPr lang="en-US" altLang="zh-CN" sz="2000" dirty="0"/>
              <a:t>62</a:t>
            </a:r>
            <a:r>
              <a:rPr lang="zh-CN" altLang="en-US" sz="2000" dirty="0"/>
              <a:t>种基本粒子的存在，希格斯玻色子正是该理论依赖的基石。作为物质的质量之源，希格斯玻色子连接着粒子获得质量的领域。</a:t>
            </a:r>
          </a:p>
          <a:p>
            <a:endParaRPr lang="zh-CN" altLang="en-US" sz="20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13416" y="469575"/>
            <a:ext cx="6730584" cy="1280890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2013</a:t>
            </a:r>
            <a:r>
              <a:rPr lang="zh-CN" altLang="en-US" sz="3200" dirty="0" smtClean="0"/>
              <a:t>诺贝尔物理学奖</a:t>
            </a:r>
            <a:r>
              <a:rPr lang="en-US" altLang="zh-CN" sz="3200" dirty="0" smtClean="0"/>
              <a:t>——</a:t>
            </a:r>
            <a:r>
              <a:rPr lang="zh-CN" altLang="en-US" sz="3200" dirty="0" smtClean="0"/>
              <a:t>希格斯玻色子</a:t>
            </a:r>
            <a:endParaRPr lang="zh-CN" altLang="en-US" sz="3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85" y="274090"/>
            <a:ext cx="209550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2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22" y="0"/>
            <a:ext cx="9152062" cy="4752528"/>
          </a:xfrm>
        </p:spPr>
      </p:pic>
      <p:sp>
        <p:nvSpPr>
          <p:cNvPr id="6" name="矩形 5"/>
          <p:cNvSpPr/>
          <p:nvPr/>
        </p:nvSpPr>
        <p:spPr>
          <a:xfrm>
            <a:off x="-9994" y="4787131"/>
            <a:ext cx="91539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70C0"/>
                </a:solidFill>
              </a:rPr>
              <a:t>第三排：奥古斯特</a:t>
            </a:r>
            <a:r>
              <a:rPr lang="en-US" altLang="zh-CN" sz="1800" dirty="0">
                <a:solidFill>
                  <a:srgbClr val="0070C0"/>
                </a:solidFill>
              </a:rPr>
              <a:t>·</a:t>
            </a:r>
            <a:r>
              <a:rPr lang="zh-CN" altLang="en-US" sz="1800" dirty="0">
                <a:solidFill>
                  <a:srgbClr val="0070C0"/>
                </a:solidFill>
              </a:rPr>
              <a:t>皮卡尔德、亨里奥特、保罗</a:t>
            </a:r>
            <a:r>
              <a:rPr lang="en-US" altLang="zh-CN" sz="1800" dirty="0">
                <a:solidFill>
                  <a:srgbClr val="0070C0"/>
                </a:solidFill>
              </a:rPr>
              <a:t>·</a:t>
            </a:r>
            <a:r>
              <a:rPr lang="zh-CN" altLang="en-US" sz="1800" dirty="0">
                <a:solidFill>
                  <a:srgbClr val="0070C0"/>
                </a:solidFill>
              </a:rPr>
              <a:t>埃伦费斯特、爱德华</a:t>
            </a:r>
            <a:r>
              <a:rPr lang="en-US" altLang="zh-CN" sz="1800" dirty="0">
                <a:solidFill>
                  <a:srgbClr val="0070C0"/>
                </a:solidFill>
              </a:rPr>
              <a:t>·</a:t>
            </a:r>
            <a:r>
              <a:rPr lang="zh-CN" altLang="en-US" sz="1800" dirty="0">
                <a:solidFill>
                  <a:srgbClr val="0070C0"/>
                </a:solidFill>
              </a:rPr>
              <a:t>赫尔岑、</a:t>
            </a:r>
            <a:r>
              <a:rPr lang="zh-CN" altLang="en-US" sz="1800" dirty="0" smtClean="0">
                <a:solidFill>
                  <a:srgbClr val="0070C0"/>
                </a:solidFill>
              </a:rPr>
              <a:t>顿德尔、</a:t>
            </a:r>
            <a:r>
              <a:rPr lang="zh-CN" altLang="en-US" sz="1800" dirty="0">
                <a:solidFill>
                  <a:srgbClr val="0070C0"/>
                </a:solidFill>
              </a:rPr>
              <a:t>埃尔温</a:t>
            </a:r>
            <a:r>
              <a:rPr lang="en-US" altLang="zh-CN" sz="1800" dirty="0">
                <a:solidFill>
                  <a:srgbClr val="0070C0"/>
                </a:solidFill>
              </a:rPr>
              <a:t>·</a:t>
            </a:r>
            <a:r>
              <a:rPr lang="zh-CN" altLang="en-US" sz="1800" dirty="0">
                <a:solidFill>
                  <a:srgbClr val="0070C0"/>
                </a:solidFill>
              </a:rPr>
              <a:t>薛定谔、</a:t>
            </a:r>
            <a:r>
              <a:rPr lang="zh-CN" altLang="en-US" sz="1800" dirty="0" smtClean="0">
                <a:solidFill>
                  <a:srgbClr val="0070C0"/>
                </a:solidFill>
              </a:rPr>
              <a:t>维夏菲尔特、</a:t>
            </a:r>
            <a:r>
              <a:rPr lang="zh-CN" altLang="en-US" sz="1800" dirty="0">
                <a:solidFill>
                  <a:srgbClr val="0070C0"/>
                </a:solidFill>
              </a:rPr>
              <a:t>沃尔夫冈</a:t>
            </a:r>
            <a:r>
              <a:rPr lang="en-US" altLang="zh-CN" sz="1800" dirty="0">
                <a:solidFill>
                  <a:srgbClr val="0070C0"/>
                </a:solidFill>
              </a:rPr>
              <a:t>·</a:t>
            </a:r>
            <a:r>
              <a:rPr lang="zh-CN" altLang="en-US" sz="1800" dirty="0">
                <a:solidFill>
                  <a:srgbClr val="0070C0"/>
                </a:solidFill>
              </a:rPr>
              <a:t>泡利、维尔纳</a:t>
            </a:r>
            <a:r>
              <a:rPr lang="en-US" altLang="zh-CN" sz="1800" dirty="0">
                <a:solidFill>
                  <a:srgbClr val="0070C0"/>
                </a:solidFill>
              </a:rPr>
              <a:t>·</a:t>
            </a:r>
            <a:r>
              <a:rPr lang="zh-CN" altLang="en-US" sz="1800" dirty="0">
                <a:solidFill>
                  <a:srgbClr val="0070C0"/>
                </a:solidFill>
              </a:rPr>
              <a:t>海森堡、拉尔夫</a:t>
            </a:r>
            <a:r>
              <a:rPr lang="en-US" altLang="zh-CN" sz="1800" dirty="0">
                <a:solidFill>
                  <a:srgbClr val="0070C0"/>
                </a:solidFill>
              </a:rPr>
              <a:t>·</a:t>
            </a:r>
            <a:r>
              <a:rPr lang="zh-CN" altLang="en-US" sz="1800" dirty="0">
                <a:solidFill>
                  <a:srgbClr val="0070C0"/>
                </a:solidFill>
              </a:rPr>
              <a:t>福勒、里昂</a:t>
            </a:r>
            <a:r>
              <a:rPr lang="en-US" altLang="zh-CN" sz="1800" dirty="0">
                <a:solidFill>
                  <a:srgbClr val="0070C0"/>
                </a:solidFill>
              </a:rPr>
              <a:t>·</a:t>
            </a:r>
            <a:r>
              <a:rPr lang="zh-CN" altLang="en-US" sz="1800" dirty="0">
                <a:solidFill>
                  <a:srgbClr val="0070C0"/>
                </a:solidFill>
              </a:rPr>
              <a:t>布里</a:t>
            </a:r>
            <a:r>
              <a:rPr lang="zh-CN" altLang="en-US" sz="1800" dirty="0" smtClean="0">
                <a:solidFill>
                  <a:srgbClr val="0070C0"/>
                </a:solidFill>
              </a:rPr>
              <a:t>渊</a:t>
            </a:r>
            <a:endParaRPr lang="zh-CN" altLang="en-US" sz="1800" dirty="0">
              <a:solidFill>
                <a:srgbClr val="0070C0"/>
              </a:solidFill>
            </a:endParaRPr>
          </a:p>
          <a:p>
            <a:r>
              <a:rPr lang="zh-CN" altLang="en-US" sz="1800" dirty="0"/>
              <a:t>第二排：彼得</a:t>
            </a:r>
            <a:r>
              <a:rPr lang="en-US" altLang="zh-CN" sz="1800" dirty="0"/>
              <a:t>·</a:t>
            </a:r>
            <a:r>
              <a:rPr lang="zh-CN" altLang="en-US" sz="1800" dirty="0"/>
              <a:t>德拜、马丁</a:t>
            </a:r>
            <a:r>
              <a:rPr lang="en-US" altLang="zh-CN" sz="1800" dirty="0"/>
              <a:t>·</a:t>
            </a:r>
            <a:r>
              <a:rPr lang="zh-CN" altLang="en-US" sz="1800" dirty="0"/>
              <a:t>努森、威廉</a:t>
            </a:r>
            <a:r>
              <a:rPr lang="en-US" altLang="zh-CN" sz="1800" dirty="0"/>
              <a:t>·</a:t>
            </a:r>
            <a:r>
              <a:rPr lang="zh-CN" altLang="en-US" sz="1800" dirty="0"/>
              <a:t>劳伦斯</a:t>
            </a:r>
            <a:r>
              <a:rPr lang="en-US" altLang="zh-CN" sz="1800" dirty="0"/>
              <a:t>·</a:t>
            </a:r>
            <a:r>
              <a:rPr lang="zh-CN" altLang="en-US" sz="1800" dirty="0"/>
              <a:t>布拉格、亨德里克</a:t>
            </a:r>
            <a:r>
              <a:rPr lang="en-US" altLang="zh-CN" sz="1800" dirty="0"/>
              <a:t>·</a:t>
            </a:r>
            <a:r>
              <a:rPr lang="zh-CN" altLang="en-US" sz="1800" dirty="0"/>
              <a:t>安东尼</a:t>
            </a:r>
            <a:r>
              <a:rPr lang="en-US" altLang="zh-CN" sz="1800" dirty="0"/>
              <a:t>·</a:t>
            </a:r>
            <a:r>
              <a:rPr lang="zh-CN" altLang="en-US" sz="1800" dirty="0"/>
              <a:t>克雷默、保罗</a:t>
            </a:r>
            <a:r>
              <a:rPr lang="en-US" altLang="zh-CN" sz="1800" dirty="0"/>
              <a:t>·</a:t>
            </a:r>
            <a:r>
              <a:rPr lang="zh-CN" altLang="en-US" sz="1800" dirty="0"/>
              <a:t>狄拉克、阿瑟</a:t>
            </a:r>
            <a:r>
              <a:rPr lang="en-US" altLang="zh-CN" sz="1800" dirty="0"/>
              <a:t>·</a:t>
            </a:r>
            <a:r>
              <a:rPr lang="zh-CN" altLang="en-US" sz="1800" dirty="0"/>
              <a:t>康普顿、路易</a:t>
            </a:r>
            <a:r>
              <a:rPr lang="en-US" altLang="zh-CN" sz="1800" dirty="0"/>
              <a:t>·</a:t>
            </a:r>
            <a:r>
              <a:rPr lang="zh-CN" altLang="en-US" sz="1800" dirty="0"/>
              <a:t>德布罗意、马克斯</a:t>
            </a:r>
            <a:r>
              <a:rPr lang="en-US" altLang="zh-CN" sz="1800" dirty="0"/>
              <a:t>·</a:t>
            </a:r>
            <a:r>
              <a:rPr lang="zh-CN" altLang="en-US" sz="1800" dirty="0"/>
              <a:t>玻恩、尼尔斯</a:t>
            </a:r>
            <a:r>
              <a:rPr lang="en-US" altLang="zh-CN" sz="1800" dirty="0"/>
              <a:t>·</a:t>
            </a:r>
            <a:r>
              <a:rPr lang="zh-CN" altLang="en-US" sz="1800" dirty="0"/>
              <a:t>玻尔，</a:t>
            </a:r>
          </a:p>
          <a:p>
            <a:r>
              <a:rPr lang="zh-CN" altLang="en-US" sz="1800" dirty="0">
                <a:solidFill>
                  <a:srgbClr val="C00000"/>
                </a:solidFill>
              </a:rPr>
              <a:t>第一排：欧文</a:t>
            </a:r>
            <a:r>
              <a:rPr lang="en-US" altLang="zh-CN" sz="1800" dirty="0">
                <a:solidFill>
                  <a:srgbClr val="C00000"/>
                </a:solidFill>
              </a:rPr>
              <a:t>·</a:t>
            </a:r>
            <a:r>
              <a:rPr lang="zh-CN" altLang="en-US" sz="1800" dirty="0">
                <a:solidFill>
                  <a:srgbClr val="C00000"/>
                </a:solidFill>
              </a:rPr>
              <a:t>朗缪尔、马克斯</a:t>
            </a:r>
            <a:r>
              <a:rPr lang="en-US" altLang="zh-CN" sz="1800" dirty="0">
                <a:solidFill>
                  <a:srgbClr val="C00000"/>
                </a:solidFill>
              </a:rPr>
              <a:t>·</a:t>
            </a:r>
            <a:r>
              <a:rPr lang="zh-CN" altLang="en-US" sz="1800" dirty="0">
                <a:solidFill>
                  <a:srgbClr val="C00000"/>
                </a:solidFill>
              </a:rPr>
              <a:t>普朗克、玛丽</a:t>
            </a:r>
            <a:r>
              <a:rPr lang="en-US" altLang="zh-CN" sz="1800" dirty="0">
                <a:solidFill>
                  <a:srgbClr val="C00000"/>
                </a:solidFill>
              </a:rPr>
              <a:t>·</a:t>
            </a:r>
            <a:r>
              <a:rPr lang="zh-CN" altLang="en-US" sz="1800" dirty="0">
                <a:solidFill>
                  <a:srgbClr val="C00000"/>
                </a:solidFill>
              </a:rPr>
              <a:t>居里、亨德里克</a:t>
            </a:r>
            <a:r>
              <a:rPr lang="en-US" altLang="zh-CN" sz="1800" dirty="0">
                <a:solidFill>
                  <a:srgbClr val="C00000"/>
                </a:solidFill>
              </a:rPr>
              <a:t>·</a:t>
            </a:r>
            <a:r>
              <a:rPr lang="zh-CN" altLang="en-US" sz="1800" dirty="0">
                <a:solidFill>
                  <a:srgbClr val="C00000"/>
                </a:solidFill>
              </a:rPr>
              <a:t>洛伦兹、阿尔伯特</a:t>
            </a:r>
            <a:r>
              <a:rPr lang="en-US" altLang="zh-CN" sz="1800" dirty="0">
                <a:solidFill>
                  <a:srgbClr val="C00000"/>
                </a:solidFill>
              </a:rPr>
              <a:t>·</a:t>
            </a:r>
            <a:r>
              <a:rPr lang="zh-CN" altLang="en-US" sz="1800" dirty="0">
                <a:solidFill>
                  <a:srgbClr val="C00000"/>
                </a:solidFill>
              </a:rPr>
              <a:t>爱因斯坦、保罗</a:t>
            </a:r>
            <a:r>
              <a:rPr lang="en-US" altLang="zh-CN" sz="1800" dirty="0">
                <a:solidFill>
                  <a:srgbClr val="C00000"/>
                </a:solidFill>
              </a:rPr>
              <a:t>·</a:t>
            </a:r>
            <a:r>
              <a:rPr lang="zh-CN" altLang="en-US" sz="1800" dirty="0">
                <a:solidFill>
                  <a:srgbClr val="C00000"/>
                </a:solidFill>
              </a:rPr>
              <a:t>朗之万、查尔斯</a:t>
            </a:r>
            <a:r>
              <a:rPr lang="en-US" altLang="zh-CN" sz="1800" dirty="0">
                <a:solidFill>
                  <a:srgbClr val="C00000"/>
                </a:solidFill>
              </a:rPr>
              <a:t>·</a:t>
            </a:r>
            <a:r>
              <a:rPr lang="zh-CN" altLang="en-US" sz="1800" dirty="0">
                <a:solidFill>
                  <a:srgbClr val="C00000"/>
                </a:solidFill>
              </a:rPr>
              <a:t>欧仁</a:t>
            </a:r>
            <a:r>
              <a:rPr lang="en-US" altLang="zh-CN" sz="1800" dirty="0">
                <a:solidFill>
                  <a:srgbClr val="C00000"/>
                </a:solidFill>
              </a:rPr>
              <a:t>·</a:t>
            </a:r>
            <a:r>
              <a:rPr lang="zh-CN" altLang="en-US" sz="1800" dirty="0">
                <a:solidFill>
                  <a:srgbClr val="C00000"/>
                </a:solidFill>
              </a:rPr>
              <a:t>古耶、查尔斯</a:t>
            </a:r>
            <a:r>
              <a:rPr lang="en-US" altLang="zh-CN" sz="1800" dirty="0">
                <a:solidFill>
                  <a:srgbClr val="C00000"/>
                </a:solidFill>
              </a:rPr>
              <a:t>·</a:t>
            </a:r>
            <a:r>
              <a:rPr lang="zh-CN" altLang="en-US" sz="1800" dirty="0">
                <a:solidFill>
                  <a:srgbClr val="C00000"/>
                </a:solidFill>
              </a:rPr>
              <a:t>威耳逊、欧文</a:t>
            </a:r>
            <a:r>
              <a:rPr lang="en-US" altLang="zh-CN" sz="1800" dirty="0">
                <a:solidFill>
                  <a:srgbClr val="C00000"/>
                </a:solidFill>
              </a:rPr>
              <a:t>·</a:t>
            </a:r>
            <a:r>
              <a:rPr lang="zh-CN" altLang="en-US" sz="1800" dirty="0">
                <a:solidFill>
                  <a:srgbClr val="C00000"/>
                </a:solidFill>
              </a:rPr>
              <a:t>理查森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31513" y="0"/>
            <a:ext cx="8202887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第五届索尔维会议</a:t>
            </a:r>
            <a:r>
              <a:rPr lang="en-US" altLang="zh-CN" dirty="0" smtClean="0">
                <a:solidFill>
                  <a:schemeClr val="bg1"/>
                </a:solidFill>
              </a:rPr>
              <a:t>(1927)——20</a:t>
            </a:r>
            <a:r>
              <a:rPr lang="zh-CN" altLang="en-US" dirty="0" smtClean="0">
                <a:solidFill>
                  <a:schemeClr val="bg1"/>
                </a:solidFill>
              </a:rPr>
              <a:t>世纪物理学家的全明星阵容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80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48" y="795750"/>
            <a:ext cx="6986986" cy="511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8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2291"/>
            <a:ext cx="7578868" cy="4550885"/>
          </a:xfrm>
        </p:spPr>
        <p:txBody>
          <a:bodyPr>
            <a:noAutofit/>
          </a:bodyPr>
          <a:lstStyle/>
          <a:p>
            <a:pPr algn="just"/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1996年2月德国（达姆斯塔特市）重离子研究所发现序号为112的新元素，原子量为277。</a:t>
            </a:r>
          </a:p>
          <a:p>
            <a:pPr algn="just">
              <a:buFont typeface="Wingdings" panose="05000000000000000000" pitchFamily="2" charset="2"/>
              <a:buNone/>
            </a:pPr>
            <a:endParaRPr lang="zh-CN" altLang="en-US" sz="2000" dirty="0">
              <a:solidFill>
                <a:srgbClr val="000000"/>
              </a:solidFill>
              <a:latin typeface="+mn-ea"/>
            </a:endParaRPr>
          </a:p>
          <a:p>
            <a:pPr algn="just"/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1998年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</a:rPr>
              <a:t>11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</a:rPr>
              <a:t>—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</a:rPr>
              <a:t>12月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，俄罗斯（</a:t>
            </a:r>
            <a:r>
              <a:rPr lang="en-US" altLang="zh-CN" sz="2000" dirty="0" err="1">
                <a:solidFill>
                  <a:srgbClr val="000000"/>
                </a:solidFill>
                <a:latin typeface="+mn-ea"/>
              </a:rPr>
              <a:t>Dubna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）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联合核子研究所通过</a:t>
            </a:r>
            <a:r>
              <a:rPr lang="zh-CN" altLang="en-US" sz="2000" baseline="30000" dirty="0">
                <a:solidFill>
                  <a:srgbClr val="000000"/>
                </a:solidFill>
                <a:latin typeface="+mn-ea"/>
              </a:rPr>
              <a:t>244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Pu（</a:t>
            </a:r>
            <a:r>
              <a:rPr lang="en-US" altLang="zh-CN" sz="2000" baseline="30000" dirty="0">
                <a:solidFill>
                  <a:srgbClr val="000000"/>
                </a:solidFill>
                <a:latin typeface="+mn-ea"/>
              </a:rPr>
              <a:t>48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Ca，3n）</a:t>
            </a:r>
            <a:r>
              <a:rPr lang="en-US" altLang="zh-CN" sz="2000" baseline="30000" dirty="0">
                <a:solidFill>
                  <a:srgbClr val="000000"/>
                </a:solidFill>
                <a:latin typeface="+mn-ea"/>
              </a:rPr>
              <a:t>289</a:t>
            </a:r>
            <a:r>
              <a:rPr lang="en-US" altLang="zh-CN" sz="2000" baseline="-30000" dirty="0">
                <a:solidFill>
                  <a:srgbClr val="000000"/>
                </a:solidFill>
                <a:latin typeface="+mn-ea"/>
              </a:rPr>
              <a:t>114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M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反应，观察到了由114号元素及其子、孙体112、110号元素连续放出的3个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α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粒子和108号元素的自发裂变，</a:t>
            </a:r>
            <a:r>
              <a:rPr lang="zh-CN" altLang="en-US" sz="2000" baseline="30000" dirty="0">
                <a:solidFill>
                  <a:srgbClr val="000000"/>
                </a:solidFill>
                <a:latin typeface="+mn-ea"/>
              </a:rPr>
              <a:t>289</a:t>
            </a:r>
            <a:r>
              <a:rPr lang="zh-CN" altLang="en-US" sz="2000" baseline="-30000" dirty="0">
                <a:solidFill>
                  <a:srgbClr val="000000"/>
                </a:solidFill>
                <a:latin typeface="+mn-ea"/>
              </a:rPr>
              <a:t>114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M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的半衰期长达30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s，</a:t>
            </a:r>
            <a:r>
              <a:rPr lang="en-US" altLang="zh-CN" sz="2000" baseline="30000" dirty="0">
                <a:solidFill>
                  <a:srgbClr val="000000"/>
                </a:solidFill>
                <a:latin typeface="+mn-ea"/>
              </a:rPr>
              <a:t>285</a:t>
            </a:r>
            <a:r>
              <a:rPr lang="en-US" altLang="zh-CN" sz="2000" baseline="-30000" dirty="0">
                <a:solidFill>
                  <a:srgbClr val="000000"/>
                </a:solidFill>
                <a:latin typeface="+mn-ea"/>
              </a:rPr>
              <a:t>112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M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的半衰期长达15.4</a:t>
            </a:r>
            <a:r>
              <a:rPr lang="en-US" altLang="zh-CN" sz="2000" dirty="0" err="1">
                <a:solidFill>
                  <a:srgbClr val="000000"/>
                </a:solidFill>
                <a:latin typeface="+mn-ea"/>
              </a:rPr>
              <a:t>ms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，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通过</a:t>
            </a:r>
            <a:r>
              <a:rPr lang="zh-CN" altLang="en-US" sz="2000" baseline="30000" dirty="0">
                <a:solidFill>
                  <a:srgbClr val="000000"/>
                </a:solidFill>
                <a:latin typeface="+mn-ea"/>
              </a:rPr>
              <a:t>242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Pu+</a:t>
            </a:r>
            <a:r>
              <a:rPr lang="en-US" altLang="zh-CN" sz="2000" baseline="30000" dirty="0">
                <a:solidFill>
                  <a:srgbClr val="000000"/>
                </a:solidFill>
                <a:latin typeface="+mn-ea"/>
              </a:rPr>
              <a:t>48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Ca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反应合成了114号元素的另一个同位素（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A=287），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半衰期为5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s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</a:rPr>
              <a:t>。</a:t>
            </a:r>
          </a:p>
          <a:p>
            <a:pPr algn="just"/>
            <a:endParaRPr lang="en-US" altLang="zh-CN" sz="2000" dirty="0" smtClean="0">
              <a:solidFill>
                <a:srgbClr val="000000"/>
              </a:solidFill>
              <a:latin typeface="+mn-ea"/>
            </a:endParaRPr>
          </a:p>
          <a:p>
            <a:pPr algn="just"/>
            <a:r>
              <a:rPr lang="en-US" altLang="zh-CN" sz="2000" dirty="0">
                <a:latin typeface="+mn-ea"/>
              </a:rPr>
              <a:t>2005</a:t>
            </a:r>
            <a:r>
              <a:rPr lang="zh-CN" altLang="en-US" sz="2000" dirty="0">
                <a:latin typeface="+mn-ea"/>
              </a:rPr>
              <a:t>年，美国弗吉尼亚共同体大学物理学教授施夫</a:t>
            </a:r>
            <a:r>
              <a:rPr lang="en-US" altLang="zh-CN" sz="2000" dirty="0">
                <a:latin typeface="+mn-ea"/>
              </a:rPr>
              <a:t>·</a:t>
            </a:r>
            <a:r>
              <a:rPr lang="zh-CN" altLang="en-US" sz="2000" dirty="0">
                <a:latin typeface="+mn-ea"/>
              </a:rPr>
              <a:t>汉纳等人在</a:t>
            </a:r>
            <a:r>
              <a:rPr lang="en-US" altLang="zh-CN" sz="2000" dirty="0">
                <a:latin typeface="+mn-ea"/>
              </a:rPr>
              <a:t>《</a:t>
            </a:r>
            <a:r>
              <a:rPr lang="zh-CN" altLang="en-US" sz="2000" dirty="0">
                <a:latin typeface="+mn-ea"/>
              </a:rPr>
              <a:t>科学</a:t>
            </a:r>
            <a:r>
              <a:rPr lang="en-US" altLang="zh-CN" sz="2000" dirty="0">
                <a:latin typeface="+mn-ea"/>
              </a:rPr>
              <a:t>》</a:t>
            </a:r>
            <a:r>
              <a:rPr lang="zh-CN" altLang="en-US" sz="2000" dirty="0">
                <a:latin typeface="+mn-ea"/>
              </a:rPr>
              <a:t>杂志上发表报告披露，他们成功地发现了由</a:t>
            </a:r>
            <a:r>
              <a:rPr lang="en-US" altLang="zh-CN" sz="2000" dirty="0">
                <a:latin typeface="+mn-ea"/>
              </a:rPr>
              <a:t>13</a:t>
            </a:r>
            <a:r>
              <a:rPr lang="zh-CN" altLang="en-US" sz="2000" dirty="0">
                <a:latin typeface="+mn-ea"/>
              </a:rPr>
              <a:t>个铝原子组成的“超级原子”，并将这个“超级原子”命名为</a:t>
            </a:r>
            <a:r>
              <a:rPr lang="en-US" altLang="zh-CN" sz="2000" dirty="0">
                <a:latin typeface="+mn-ea"/>
              </a:rPr>
              <a:t>AL13</a:t>
            </a:r>
            <a:r>
              <a:rPr lang="zh-CN" altLang="en-US" sz="2000" dirty="0">
                <a:latin typeface="+mn-ea"/>
              </a:rPr>
              <a:t>，</a:t>
            </a:r>
            <a:r>
              <a:rPr lang="en-US" altLang="zh-CN" sz="2000" dirty="0">
                <a:latin typeface="+mn-ea"/>
              </a:rPr>
              <a:t>AL</a:t>
            </a:r>
            <a:r>
              <a:rPr lang="zh-CN" altLang="en-US" sz="2000" dirty="0">
                <a:latin typeface="+mn-ea"/>
              </a:rPr>
              <a:t>是铝的符号，</a:t>
            </a:r>
            <a:r>
              <a:rPr lang="en-US" altLang="zh-CN" sz="2000" dirty="0">
                <a:latin typeface="+mn-ea"/>
              </a:rPr>
              <a:t>13</a:t>
            </a:r>
            <a:r>
              <a:rPr lang="zh-CN" altLang="en-US" sz="2000" dirty="0">
                <a:latin typeface="+mn-ea"/>
              </a:rPr>
              <a:t>表示它具有</a:t>
            </a:r>
            <a:r>
              <a:rPr lang="en-US" altLang="zh-CN" sz="2000" dirty="0">
                <a:latin typeface="+mn-ea"/>
              </a:rPr>
              <a:t>13</a:t>
            </a:r>
            <a:r>
              <a:rPr lang="zh-CN" altLang="en-US" sz="2000" dirty="0">
                <a:latin typeface="+mn-ea"/>
              </a:rPr>
              <a:t>个普通铝原子。</a:t>
            </a:r>
          </a:p>
          <a:p>
            <a:pPr algn="just"/>
            <a:endParaRPr lang="en-US" altLang="zh-CN" sz="2000" dirty="0">
              <a:solidFill>
                <a:srgbClr val="000000"/>
              </a:solidFill>
              <a:latin typeface="+mn-ea"/>
            </a:endParaRPr>
          </a:p>
          <a:p>
            <a:endParaRPr lang="zh-CN" altLang="en-US" sz="20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>
                <a:solidFill>
                  <a:schemeClr val="tx1"/>
                </a:solidFill>
              </a:rPr>
              <a:t>原子物理的发展</a:t>
            </a:r>
            <a:r>
              <a:rPr lang="en-US" altLang="zh-CN" sz="2800" dirty="0" smtClean="0">
                <a:solidFill>
                  <a:schemeClr val="tx1"/>
                </a:solidFill>
              </a:rPr>
              <a:t/>
            </a:r>
            <a:br>
              <a:rPr lang="en-US" altLang="zh-CN" sz="2800" dirty="0" smtClean="0">
                <a:solidFill>
                  <a:schemeClr val="tx1"/>
                </a:solidFill>
              </a:rPr>
            </a:br>
            <a:r>
              <a:rPr lang="zh-CN" altLang="en-US" sz="2800" dirty="0">
                <a:solidFill>
                  <a:schemeClr val="tx1"/>
                </a:solidFill>
              </a:rPr>
              <a:t>合成新元素</a:t>
            </a:r>
            <a:r>
              <a:rPr lang="en-US" altLang="zh-CN" sz="2800" dirty="0" smtClean="0">
                <a:solidFill>
                  <a:schemeClr val="tx1"/>
                </a:solidFill>
              </a:rPr>
              <a:t>——</a:t>
            </a:r>
            <a:r>
              <a:rPr lang="zh-CN" altLang="en-US" sz="2800" dirty="0" smtClean="0">
                <a:solidFill>
                  <a:schemeClr val="tx1"/>
                </a:solidFill>
              </a:rPr>
              <a:t>做自己的造物主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3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7300" y="1123720"/>
            <a:ext cx="8318739" cy="1667105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人们平时</a:t>
            </a:r>
            <a:r>
              <a:rPr lang="zh-CN" altLang="en-US" sz="2400" dirty="0"/>
              <a:t>所用的钟表，精度高的大约每年会有</a:t>
            </a:r>
            <a:r>
              <a:rPr lang="en-US" altLang="zh-CN" sz="2400" dirty="0"/>
              <a:t>1</a:t>
            </a:r>
            <a:r>
              <a:rPr lang="zh-CN" altLang="en-US" sz="2400" dirty="0"/>
              <a:t>分钟的</a:t>
            </a:r>
            <a:r>
              <a:rPr lang="zh-CN" altLang="en-US" sz="2400" dirty="0" smtClean="0"/>
              <a:t>误差。</a:t>
            </a:r>
            <a:endParaRPr lang="en-US" altLang="zh-CN" sz="2400" dirty="0" smtClean="0"/>
          </a:p>
          <a:p>
            <a:r>
              <a:rPr lang="zh-CN" altLang="en-US" sz="2400" dirty="0"/>
              <a:t>同一种原子的共振频率是一定的</a:t>
            </a:r>
            <a:r>
              <a:rPr lang="en-US" altLang="zh-CN" sz="2400" dirty="0"/>
              <a:t>—</a:t>
            </a:r>
            <a:r>
              <a:rPr lang="zh-CN" altLang="en-US" sz="2400" dirty="0"/>
              <a:t>例如铯</a:t>
            </a:r>
            <a:r>
              <a:rPr lang="en-US" altLang="zh-CN" sz="2400" dirty="0"/>
              <a:t>133</a:t>
            </a:r>
            <a:r>
              <a:rPr lang="zh-CN" altLang="en-US" sz="2400" dirty="0"/>
              <a:t>的共振频率为</a:t>
            </a:r>
            <a:r>
              <a:rPr lang="en-US" altLang="zh-CN" sz="2400" dirty="0"/>
              <a:t>9 192 631 770Hz</a:t>
            </a:r>
            <a:r>
              <a:rPr lang="zh-CN" altLang="en-US" sz="2400" dirty="0"/>
              <a:t>。因此铯原子便用作一种节拍器来保持高度精确的时间。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54" y="2790825"/>
            <a:ext cx="6096000" cy="40671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348033" y="3951128"/>
            <a:ext cx="134233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+mn-ea"/>
              </a:rPr>
              <a:t>美国科罗拉多大学科学家研发出</a:t>
            </a:r>
            <a:r>
              <a:rPr lang="en-US" altLang="zh-CN" sz="2000" dirty="0">
                <a:latin typeface="+mn-ea"/>
              </a:rPr>
              <a:t>50</a:t>
            </a:r>
            <a:r>
              <a:rPr lang="zh-CN" altLang="en-US" sz="2000" dirty="0">
                <a:latin typeface="+mn-ea"/>
              </a:rPr>
              <a:t>亿年不会走偏的锶晶格原子钟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36016" y="274638"/>
            <a:ext cx="8229600" cy="994122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075" b="1">
                <a:solidFill>
                  <a:schemeClr val="tx2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075" b="1">
                <a:solidFill>
                  <a:schemeClr val="tx2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075" b="1">
                <a:solidFill>
                  <a:schemeClr val="tx2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075" b="1">
                <a:solidFill>
                  <a:schemeClr val="tx2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342900" algn="l" rtl="0" eaLnBrk="1" fontAlgn="base" hangingPunct="1">
              <a:spcBef>
                <a:spcPct val="0"/>
              </a:spcBef>
              <a:spcAft>
                <a:spcPct val="0"/>
              </a:spcAft>
              <a:defRPr sz="3075" b="1">
                <a:solidFill>
                  <a:schemeClr val="tx2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685800" algn="l" rtl="0" eaLnBrk="1" fontAlgn="base" hangingPunct="1">
              <a:spcBef>
                <a:spcPct val="0"/>
              </a:spcBef>
              <a:spcAft>
                <a:spcPct val="0"/>
              </a:spcAft>
              <a:defRPr sz="3075" b="1">
                <a:solidFill>
                  <a:schemeClr val="tx2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3075" b="1">
                <a:solidFill>
                  <a:schemeClr val="tx2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075" b="1">
                <a:solidFill>
                  <a:schemeClr val="tx2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  <a:extLst/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原子物理的发展</a:t>
            </a:r>
            <a:r>
              <a:rPr lang="en-US" altLang="zh-CN" sz="2800" dirty="0" smtClean="0">
                <a:solidFill>
                  <a:schemeClr val="tx1"/>
                </a:solidFill>
              </a:rPr>
              <a:t/>
            </a:r>
            <a:br>
              <a:rPr lang="en-US" altLang="zh-CN" sz="2800" dirty="0" smtClean="0">
                <a:solidFill>
                  <a:schemeClr val="tx1"/>
                </a:solidFill>
              </a:rPr>
            </a:br>
            <a:r>
              <a:rPr lang="zh-CN" altLang="en-US" sz="2800" dirty="0">
                <a:solidFill>
                  <a:schemeClr val="tx1"/>
                </a:solidFill>
              </a:rPr>
              <a:t>原子钟</a:t>
            </a:r>
            <a:r>
              <a:rPr lang="en-US" altLang="zh-CN" sz="2800" dirty="0">
                <a:solidFill>
                  <a:schemeClr val="tx1"/>
                </a:solidFill>
              </a:rPr>
              <a:t>——</a:t>
            </a:r>
            <a:r>
              <a:rPr lang="zh-CN" altLang="en-US" sz="2800" dirty="0">
                <a:solidFill>
                  <a:schemeClr val="tx1"/>
                </a:solidFill>
              </a:rPr>
              <a:t>永不偏差的时钟</a:t>
            </a:r>
          </a:p>
        </p:txBody>
      </p:sp>
    </p:spTree>
    <p:extLst>
      <p:ext uri="{BB962C8B-B14F-4D97-AF65-F5344CB8AC3E}">
        <p14:creationId xmlns:p14="http://schemas.microsoft.com/office/powerpoint/2010/main" val="117595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7300" y="1123720"/>
            <a:ext cx="8318739" cy="738131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利用量子</a:t>
            </a:r>
            <a:r>
              <a:rPr lang="zh-CN" altLang="en-US" sz="2400" dirty="0"/>
              <a:t>理论中的隧道效应探测物质表面结构的仪器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0055" y="122523"/>
            <a:ext cx="6589199" cy="1001197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原子物理的</a:t>
            </a:r>
            <a:r>
              <a:rPr lang="zh-CN" altLang="en-US" sz="2800" dirty="0" smtClean="0"/>
              <a:t>发展</a:t>
            </a:r>
            <a:r>
              <a:rPr lang="en-US" altLang="zh-CN" sz="2800" dirty="0" smtClean="0"/>
              <a:t>——</a:t>
            </a:r>
            <a:r>
              <a:rPr lang="zh-CN" altLang="en-US" sz="2800" dirty="0" smtClean="0"/>
              <a:t>隧道扫描显微镜</a:t>
            </a:r>
            <a:endParaRPr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46" y="2029856"/>
            <a:ext cx="5673687" cy="385810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705037" y="3468976"/>
            <a:ext cx="22076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+mn-ea"/>
              </a:rPr>
              <a:t>用</a:t>
            </a:r>
            <a:r>
              <a:rPr lang="en-US" altLang="zh-CN" dirty="0">
                <a:latin typeface="+mn-ea"/>
              </a:rPr>
              <a:t>STM</a:t>
            </a:r>
            <a:r>
              <a:rPr lang="zh-CN" altLang="en-US" dirty="0">
                <a:latin typeface="+mn-ea"/>
              </a:rPr>
              <a:t>移动氙原子排出的“</a:t>
            </a:r>
            <a:r>
              <a:rPr lang="en-US" altLang="zh-CN" dirty="0">
                <a:latin typeface="+mn-ea"/>
              </a:rPr>
              <a:t>IBM”</a:t>
            </a:r>
            <a:r>
              <a:rPr lang="zh-CN" altLang="en-US" dirty="0">
                <a:latin typeface="+mn-ea"/>
              </a:rPr>
              <a:t>图案</a:t>
            </a:r>
          </a:p>
        </p:txBody>
      </p:sp>
    </p:spTree>
    <p:extLst>
      <p:ext uri="{BB962C8B-B14F-4D97-AF65-F5344CB8AC3E}">
        <p14:creationId xmlns:p14="http://schemas.microsoft.com/office/powerpoint/2010/main" val="225518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0999" y="1517739"/>
            <a:ext cx="8081309" cy="4671934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超冷原子是将原子保持在一个极低温的状态</a:t>
            </a:r>
            <a:r>
              <a:rPr lang="zh-CN" altLang="en-US" sz="2400" dirty="0" smtClean="0"/>
              <a:t>（百纳开左右，接近绝对零度），原子</a:t>
            </a:r>
            <a:r>
              <a:rPr lang="zh-CN" altLang="en-US" sz="2400" dirty="0"/>
              <a:t>的量子力学性质变得十分重要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实验上冷</a:t>
            </a:r>
            <a:r>
              <a:rPr lang="zh-CN" altLang="en-US" sz="2400" dirty="0"/>
              <a:t>原子被用于研究玻色</a:t>
            </a:r>
            <a:r>
              <a:rPr lang="en-US" altLang="zh-CN" sz="2400" dirty="0"/>
              <a:t>-</a:t>
            </a:r>
            <a:r>
              <a:rPr lang="zh-CN" altLang="en-US" sz="2400" dirty="0"/>
              <a:t>爱因斯坦凝聚（</a:t>
            </a:r>
            <a:r>
              <a:rPr lang="en-US" altLang="zh-CN" sz="2400" dirty="0"/>
              <a:t>BEC</a:t>
            </a:r>
            <a:r>
              <a:rPr lang="zh-CN" altLang="en-US" sz="2400" dirty="0"/>
              <a:t>），超流，量子磁性，多体系统，</a:t>
            </a:r>
            <a:r>
              <a:rPr lang="en-US" altLang="zh-CN" sz="2400" dirty="0"/>
              <a:t>BCS</a:t>
            </a:r>
            <a:r>
              <a:rPr lang="zh-CN" altLang="en-US" sz="2400" dirty="0"/>
              <a:t>机制，</a:t>
            </a:r>
            <a:r>
              <a:rPr lang="en-US" altLang="zh-CN" sz="2400" dirty="0"/>
              <a:t>BCS-BEC</a:t>
            </a:r>
            <a:r>
              <a:rPr lang="zh-CN" altLang="en-US" sz="2400" dirty="0"/>
              <a:t>连续过渡等，对理解量子相变有重要意义。冷原子也被用于研究人工合成规范场，使得人们可以在实验室中模拟规范场，从而在凝聚态体系中辅助验证粒子物理的理论（而不需要巨大的加速器）。冷原子可以被精确的操控，可以用于研究量子信息学，冷原子系统是实现量子计算的众多方案中非常有前景的</a:t>
            </a:r>
            <a:r>
              <a:rPr lang="zh-CN" altLang="en-US" sz="2400" dirty="0" smtClean="0"/>
              <a:t>之一。</a:t>
            </a:r>
            <a:endParaRPr lang="zh-CN" altLang="en-US" sz="24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2258" y="358035"/>
            <a:ext cx="7048897" cy="1280890"/>
          </a:xfrm>
        </p:spPr>
        <p:txBody>
          <a:bodyPr/>
          <a:lstStyle/>
          <a:p>
            <a:r>
              <a:rPr lang="zh-CN" altLang="en-US" dirty="0" smtClean="0"/>
              <a:t>冷原子物理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原子物理的新应用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438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53807" y="1690459"/>
            <a:ext cx="6417325" cy="302476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C00000"/>
                </a:solidFill>
              </a:rPr>
              <a:t>电子的发现与荷质比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C00000"/>
                </a:solidFill>
              </a:rPr>
              <a:t>原子的卢瑟福核式结构模型 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C00000"/>
                </a:solidFill>
              </a:rPr>
              <a:t>卢瑟福模型的实验验证 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C00000"/>
                </a:solidFill>
              </a:rPr>
              <a:t>卢瑟福模型的意义和困难 </a:t>
            </a:r>
          </a:p>
          <a:p>
            <a:pPr>
              <a:lnSpc>
                <a:spcPct val="150000"/>
              </a:lnSpc>
            </a:pPr>
            <a:endParaRPr lang="zh-CN" altLang="en-US" sz="2800" dirty="0"/>
          </a:p>
        </p:txBody>
      </p:sp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+mn-ea"/>
                <a:ea typeface="+mn-ea"/>
              </a:rPr>
              <a:t>第一章　原子的卢瑟福模型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853807" y="4530554"/>
                <a:ext cx="6596678" cy="10958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 smtClean="0">
                    <a:latin typeface="+mn-ea"/>
                  </a:rPr>
                  <a:t>通过电磁场如何测量电子的荷质比？</a:t>
                </a:r>
                <a:endParaRPr lang="en-US" altLang="zh-CN" sz="2400" dirty="0" smtClean="0">
                  <a:latin typeface="+mn-ea"/>
                </a:endParaRPr>
              </a:p>
              <a:p>
                <a:r>
                  <a:rPr lang="zh-CN" altLang="en-US" sz="2400" dirty="0" smtClean="0">
                    <a:latin typeface="+mn-ea"/>
                  </a:rPr>
                  <a:t>如何求解受中心力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+mn-ea"/>
                  </a:rPr>
                  <a:t>作用的散射问题</a:t>
                </a:r>
                <a:r>
                  <a:rPr lang="en-US" altLang="zh-CN" sz="2400" dirty="0" smtClean="0">
                    <a:latin typeface="+mn-ea"/>
                  </a:rPr>
                  <a:t>?</a:t>
                </a:r>
                <a:endParaRPr lang="zh-CN" altLang="en-US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07" y="4530554"/>
                <a:ext cx="6596678" cy="1095877"/>
              </a:xfrm>
              <a:prstGeom prst="rect">
                <a:avLst/>
              </a:prstGeom>
              <a:blipFill rotWithShape="0">
                <a:blip r:embed="rId2"/>
                <a:stretch>
                  <a:fillRect l="-1386" t="-4444" r="-5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30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3816" y="1673645"/>
            <a:ext cx="7644983" cy="4172363"/>
          </a:xfrm>
        </p:spPr>
        <p:txBody>
          <a:bodyPr/>
          <a:lstStyle/>
          <a:p>
            <a:r>
              <a:rPr lang="zh-CN" altLang="en-US" sz="2400" dirty="0" smtClean="0"/>
              <a:t>从一到无穷大，伽莫夫，科学出版社。</a:t>
            </a:r>
            <a:endParaRPr lang="en-US" altLang="zh-CN" sz="2400" dirty="0" smtClean="0"/>
          </a:p>
          <a:p>
            <a:r>
              <a:rPr lang="zh-CN" altLang="en-US" sz="2400" dirty="0" smtClean="0"/>
              <a:t>亚</a:t>
            </a:r>
            <a:r>
              <a:rPr lang="zh-CN" altLang="en-US" sz="2400" dirty="0"/>
              <a:t>原子粒子的</a:t>
            </a:r>
            <a:r>
              <a:rPr lang="zh-CN" altLang="en-US" sz="2400" dirty="0" smtClean="0"/>
              <a:t>发现，温伯格，湖南科技出版社。</a:t>
            </a:r>
            <a:endParaRPr lang="en-US" altLang="zh-CN" sz="2400" dirty="0" smtClean="0"/>
          </a:p>
          <a:p>
            <a:r>
              <a:rPr lang="zh-CN" altLang="en-US" sz="2400" dirty="0"/>
              <a:t>上帝掷骰子吗</a:t>
            </a:r>
            <a:r>
              <a:rPr lang="en-US" altLang="zh-CN" sz="2400" dirty="0"/>
              <a:t>——</a:t>
            </a:r>
            <a:r>
              <a:rPr lang="zh-CN" altLang="en-US" sz="2400" dirty="0"/>
              <a:t>量子物理</a:t>
            </a:r>
            <a:r>
              <a:rPr lang="zh-CN" altLang="en-US" sz="2400" dirty="0" smtClean="0"/>
              <a:t>史话，曹天元，北京联合出版公司</a:t>
            </a:r>
            <a:endParaRPr lang="en-US" altLang="zh-CN" sz="2400" dirty="0" smtClean="0"/>
          </a:p>
          <a:p>
            <a:r>
              <a:rPr lang="zh-CN" altLang="en-US" sz="2400" dirty="0" smtClean="0"/>
              <a:t>美国物理研究所</a:t>
            </a:r>
            <a:r>
              <a:rPr lang="zh-CN" altLang="en-US" sz="2400" dirty="0"/>
              <a:t>：</a:t>
            </a:r>
            <a:r>
              <a:rPr lang="zh-CN" altLang="zh-CN" sz="2400" dirty="0" smtClean="0">
                <a:hlinkClick r:id="rId3"/>
              </a:rPr>
              <a:t>http</a:t>
            </a:r>
            <a:r>
              <a:rPr lang="zh-CN" altLang="zh-CN" sz="2400" dirty="0">
                <a:hlinkClick r:id="rId3"/>
              </a:rPr>
              <a:t>://www.aip.org/history/exhibits.html</a:t>
            </a:r>
            <a:endParaRPr lang="zh-CN" altLang="zh-CN" sz="2400" dirty="0"/>
          </a:p>
          <a:p>
            <a:r>
              <a:rPr lang="zh-CN" altLang="en-US" sz="2400" dirty="0" smtClean="0"/>
              <a:t>维基百科：</a:t>
            </a:r>
            <a:r>
              <a:rPr lang="en-US" altLang="zh-CN" sz="2400" dirty="0">
                <a:hlinkClick r:id="rId4"/>
              </a:rPr>
              <a:t> http</a:t>
            </a:r>
            <a:r>
              <a:rPr lang="en-US" altLang="zh-CN" sz="2400" dirty="0" smtClean="0">
                <a:hlinkClick r:id="rId4"/>
              </a:rPr>
              <a:t>://en.wikipedia.org</a:t>
            </a: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3816" y="469873"/>
            <a:ext cx="6589199" cy="1280890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原子物理发展史</a:t>
            </a:r>
            <a:r>
              <a:rPr lang="en-US" altLang="zh-CN" sz="2800" dirty="0" smtClean="0"/>
              <a:t>——</a:t>
            </a:r>
            <a:r>
              <a:rPr lang="zh-CN" altLang="en-US" sz="2800" dirty="0" smtClean="0"/>
              <a:t>参考阅读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2839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0737" y="1563477"/>
            <a:ext cx="6686550" cy="2833217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“物理”一词在</a:t>
            </a:r>
            <a:r>
              <a:rPr lang="zh-CN" altLang="en-US" sz="2400" dirty="0">
                <a:hlinkClick r:id="rId2" tooltip="英文"/>
              </a:rPr>
              <a:t>英文</a:t>
            </a:r>
            <a:r>
              <a:rPr lang="zh-CN" altLang="en-US" sz="2400" dirty="0"/>
              <a:t>里是“</a:t>
            </a:r>
            <a:r>
              <a:rPr lang="en-US" altLang="zh-CN" sz="2400" dirty="0"/>
              <a:t>physics”</a:t>
            </a:r>
            <a:r>
              <a:rPr lang="zh-CN" altLang="en-US" sz="2400" dirty="0"/>
              <a:t>，最先出自于</a:t>
            </a:r>
            <a:r>
              <a:rPr lang="zh-CN" altLang="en-US" sz="2400" dirty="0">
                <a:hlinkClick r:id="rId3" tooltip="古希腊文"/>
              </a:rPr>
              <a:t>古希腊文</a:t>
            </a:r>
            <a:r>
              <a:rPr lang="zh-CN" altLang="en-US" sz="2400" dirty="0"/>
              <a:t>“</a:t>
            </a:r>
            <a:r>
              <a:rPr lang="el-GR" altLang="zh-CN" sz="2400" dirty="0"/>
              <a:t>φύσις”</a:t>
            </a:r>
            <a:r>
              <a:rPr lang="zh-CN" altLang="el-GR" sz="2400" dirty="0"/>
              <a:t>，</a:t>
            </a:r>
            <a:r>
              <a:rPr lang="zh-CN" altLang="en-US" sz="2400" dirty="0"/>
              <a:t>原意是</a:t>
            </a:r>
            <a:r>
              <a:rPr lang="zh-CN" altLang="en-US" sz="2400" u="sng" dirty="0">
                <a:hlinkClick r:id="rId4" tooltip="自然"/>
              </a:rPr>
              <a:t>自然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dirty="0"/>
              <a:t>为什么物体会往地面掉落？为什么不同的物质会具有不同的性质？如此等等</a:t>
            </a:r>
            <a:r>
              <a:rPr lang="zh-CN" altLang="en-US" sz="2400" dirty="0" smtClean="0"/>
              <a:t>。还有一些意义</a:t>
            </a:r>
            <a:r>
              <a:rPr lang="zh-CN" altLang="en-US" sz="2400" dirty="0"/>
              <a:t>非凡的谜题</a:t>
            </a:r>
            <a:r>
              <a:rPr lang="zh-CN" altLang="en-US" sz="2400" dirty="0" smtClean="0"/>
              <a:t>，比如</a:t>
            </a:r>
            <a:r>
              <a:rPr lang="zh-CN" altLang="en-US" sz="2400" dirty="0">
                <a:hlinkClick r:id="rId5" tooltip="地球"/>
              </a:rPr>
              <a:t>地球</a:t>
            </a:r>
            <a:r>
              <a:rPr lang="zh-CN" altLang="en-US" sz="2400" dirty="0"/>
              <a:t>、</a:t>
            </a:r>
            <a:r>
              <a:rPr lang="zh-CN" altLang="en-US" sz="2400" dirty="0">
                <a:hlinkClick r:id="rId6" tooltip="太阳"/>
              </a:rPr>
              <a:t>太阳</a:t>
            </a:r>
            <a:r>
              <a:rPr lang="zh-CN" altLang="en-US" sz="2400" dirty="0"/>
              <a:t>及</a:t>
            </a:r>
            <a:r>
              <a:rPr lang="zh-CN" altLang="en-US" sz="2400" dirty="0">
                <a:hlinkClick r:id="rId7" tooltip="月亮"/>
              </a:rPr>
              <a:t>月亮</a:t>
            </a:r>
            <a:r>
              <a:rPr lang="zh-CN" altLang="en-US" sz="2400" dirty="0"/>
              <a:t>这些星体究竟是遵循着什么规律在运动，而又是什么力量决定着这些规律？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在这里我们所关心的</a:t>
            </a:r>
            <a:r>
              <a:rPr lang="zh-CN" altLang="en-US" sz="2400" dirty="0" smtClean="0"/>
              <a:t>：</a:t>
            </a:r>
            <a:r>
              <a:rPr lang="zh-CN" altLang="en-US" sz="2400" dirty="0"/>
              <a:t>物质</a:t>
            </a:r>
            <a:r>
              <a:rPr lang="zh-CN" altLang="en-US" sz="2400" dirty="0" smtClean="0"/>
              <a:t>是</a:t>
            </a:r>
            <a:r>
              <a:rPr lang="zh-CN" altLang="en-US" sz="2400" dirty="0"/>
              <a:t>由什么构成的？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70055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3"/>
    </mc:Choice>
    <mc:Fallback xmlns="">
      <p:transition spd="slow" advTm="2073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36158" y="885752"/>
            <a:ext cx="7559903" cy="2285300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能否假设均匀的物质无论被放大多少倍都不变样呢？</a:t>
            </a:r>
            <a:endParaRPr lang="en-US" altLang="zh-CN" sz="2400" dirty="0"/>
          </a:p>
          <a:p>
            <a:r>
              <a:rPr lang="zh-CN" altLang="en-US" sz="2400" dirty="0"/>
              <a:t>换句话说，能否相信一块铜、一粒盐、一滴水无论减成多么少，它们所具有的性质也不会改变呢？</a:t>
            </a:r>
            <a:endParaRPr lang="en-US" altLang="zh-CN" sz="2400" dirty="0"/>
          </a:p>
          <a:p>
            <a:r>
              <a:rPr lang="zh-CN" altLang="en-US" sz="2400" dirty="0"/>
              <a:t>它们是否永远能分割为具有同样性质的更小部分？</a:t>
            </a:r>
            <a:endParaRPr lang="en-US" altLang="zh-CN" sz="2400" dirty="0"/>
          </a:p>
          <a:p>
            <a:pPr marL="0" indent="0" algn="r">
              <a:buNone/>
            </a:pPr>
            <a:r>
              <a:rPr lang="en-US" altLang="zh-CN" sz="2400" dirty="0">
                <a:latin typeface="+mn-ea"/>
              </a:rPr>
              <a:t>——《</a:t>
            </a:r>
            <a:r>
              <a:rPr lang="zh-CN" altLang="en-US" sz="2400" dirty="0">
                <a:latin typeface="+mn-ea"/>
              </a:rPr>
              <a:t>从一到无穷大</a:t>
            </a:r>
            <a:r>
              <a:rPr lang="en-US" altLang="zh-CN" sz="2400" dirty="0">
                <a:latin typeface="+mn-ea"/>
              </a:rPr>
              <a:t>》</a:t>
            </a:r>
            <a:endParaRPr lang="zh-CN" altLang="en-US" sz="2400" dirty="0">
              <a:latin typeface="+mn-ea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1033614" y="3262449"/>
            <a:ext cx="7365031" cy="200415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万事万物是否由一种基本的物质组成？</a:t>
            </a:r>
            <a:endParaRPr lang="en-US" altLang="zh-CN" sz="2400" dirty="0">
              <a:solidFill>
                <a:schemeClr val="tx1"/>
              </a:solidFill>
              <a:latin typeface="+mn-ea"/>
            </a:endParaRPr>
          </a:p>
          <a:p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水能变成酒吗？</a:t>
            </a:r>
            <a:endParaRPr lang="en-US" altLang="zh-CN" sz="2400" dirty="0">
              <a:solidFill>
                <a:schemeClr val="tx1"/>
              </a:solidFill>
              <a:latin typeface="+mn-ea"/>
            </a:endParaRPr>
          </a:p>
          <a:p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泥土和水何以能制造出一只活生生的青蛙？</a:t>
            </a:r>
            <a:endParaRPr lang="en-US" altLang="zh-CN" sz="2400" dirty="0">
              <a:solidFill>
                <a:schemeClr val="tx1"/>
              </a:solidFill>
              <a:latin typeface="+mn-ea"/>
            </a:endParaRPr>
          </a:p>
          <a:p>
            <a:pPr marL="0" indent="0" algn="r">
              <a:buNone/>
            </a:pP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——《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苏菲的世界</a:t>
            </a:r>
            <a:r>
              <a:rPr lang="en-US" altLang="zh-CN" sz="2400" dirty="0">
                <a:latin typeface="+mn-ea"/>
              </a:rPr>
              <a:t>》</a:t>
            </a:r>
            <a:endParaRPr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74787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"/>
    </mc:Choice>
    <mc:Fallback xmlns="">
      <p:transition spd="slow" advTm="6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6058" y="1805480"/>
            <a:ext cx="8079698" cy="213595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《</a:t>
            </a:r>
            <a:r>
              <a:rPr lang="zh-CN" altLang="en-US" sz="2400" dirty="0"/>
              <a:t>庄子</a:t>
            </a:r>
            <a:r>
              <a:rPr lang="en-US" altLang="zh-CN" sz="2400" dirty="0"/>
              <a:t>·</a:t>
            </a:r>
            <a:r>
              <a:rPr lang="zh-CN" altLang="en-US" sz="2400" dirty="0"/>
              <a:t>天下篇</a:t>
            </a:r>
            <a:r>
              <a:rPr lang="en-US" altLang="zh-CN" sz="2400" dirty="0"/>
              <a:t>》</a:t>
            </a:r>
          </a:p>
          <a:p>
            <a:pPr lvl="1"/>
            <a:r>
              <a:rPr lang="zh-CN" altLang="en-US" sz="2400" dirty="0"/>
              <a:t>“至大无外，谓之大一。至小无内，谓之</a:t>
            </a:r>
            <a:r>
              <a:rPr lang="zh-CN" altLang="en-US" sz="2400" dirty="0">
                <a:solidFill>
                  <a:srgbClr val="FB4A18"/>
                </a:solidFill>
              </a:rPr>
              <a:t>小一</a:t>
            </a:r>
            <a:r>
              <a:rPr lang="zh-CN" altLang="en-US" sz="2400" dirty="0"/>
              <a:t>。”</a:t>
            </a:r>
            <a:r>
              <a:rPr lang="en-US" altLang="zh-CN" sz="2400" dirty="0"/>
              <a:t> </a:t>
            </a:r>
            <a:endParaRPr lang="en-US" altLang="zh-CN" sz="2400" dirty="0" smtClean="0"/>
          </a:p>
          <a:p>
            <a:pPr marL="457200" lvl="1" indent="0" algn="r">
              <a:buNone/>
            </a:pPr>
            <a:r>
              <a:rPr lang="en-US" altLang="zh-CN" sz="2400" dirty="0" smtClean="0"/>
              <a:t>——</a:t>
            </a:r>
            <a:r>
              <a:rPr lang="zh-CN" altLang="en-US" sz="2400" dirty="0" smtClean="0"/>
              <a:t>惠</a:t>
            </a:r>
            <a:r>
              <a:rPr lang="zh-CN" altLang="en-US" sz="2400" dirty="0"/>
              <a:t>施</a:t>
            </a:r>
          </a:p>
          <a:p>
            <a:pPr lvl="1"/>
            <a:r>
              <a:rPr lang="zh-CN" altLang="en-US" sz="2400" dirty="0"/>
              <a:t>“一尺之棰，日取其半，万世不竭。”</a:t>
            </a:r>
            <a:r>
              <a:rPr lang="en-US" altLang="zh-CN" sz="2400" dirty="0"/>
              <a:t> </a:t>
            </a:r>
            <a:endParaRPr lang="en-US" altLang="zh-CN" sz="2400" dirty="0" smtClean="0"/>
          </a:p>
          <a:p>
            <a:pPr marL="457200" lvl="1" indent="0" algn="r">
              <a:buNone/>
            </a:pPr>
            <a:r>
              <a:rPr lang="en-US" altLang="zh-CN" sz="2400" dirty="0" smtClean="0"/>
              <a:t>——</a:t>
            </a:r>
            <a:r>
              <a:rPr lang="zh-CN" altLang="en-US" sz="2400" dirty="0"/>
              <a:t>公孙龙</a:t>
            </a:r>
            <a:endParaRPr lang="en-US" altLang="zh-CN" sz="24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3461" y="761688"/>
            <a:ext cx="6683765" cy="664527"/>
          </a:xfrm>
        </p:spPr>
        <p:txBody>
          <a:bodyPr/>
          <a:lstStyle/>
          <a:p>
            <a:r>
              <a:rPr lang="zh-CN" altLang="en-US" dirty="0" smtClean="0"/>
              <a:t>哲学家的答案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古代中国</a:t>
            </a:r>
            <a:endParaRPr lang="zh-CN" altLang="en-US" dirty="0"/>
          </a:p>
        </p:txBody>
      </p:sp>
      <p:pic>
        <p:nvPicPr>
          <p:cNvPr id="4" name="Picture 5" descr="9b4dd535218a9e96a71e1264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124" y="4283901"/>
            <a:ext cx="1824038" cy="243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3698399" y="622653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“学富五车”惠施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575907" y="5168491"/>
            <a:ext cx="101508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5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</a:t>
            </a:r>
            <a:endParaRPr lang="zh-CN" altLang="en-US" sz="405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37262" y="460557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“白马非马”公孙龙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9420" y="4220825"/>
            <a:ext cx="1975612" cy="248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4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"/>
    </mc:Choice>
    <mc:Fallback xmlns="">
      <p:transition spd="slow" advTm="8"/>
    </mc:Fallback>
  </mc:AlternateContent>
  <p:timing>
    <p:tnLst>
      <p:par>
        <p:cTn id="1" dur="indefinite" restart="never" nodeType="tmRoot"/>
      </p:par>
    </p:tnLst>
  </p:timing>
</p:sld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ountian top">
  <a:themeElements>
    <a:clrScheme name="Mountain Top 5">
      <a:dk1>
        <a:srgbClr val="463416"/>
      </a:dk1>
      <a:lt1>
        <a:srgbClr val="FFFFFF"/>
      </a:lt1>
      <a:dk2>
        <a:srgbClr val="003399"/>
      </a:dk2>
      <a:lt2>
        <a:srgbClr val="E3E3FF"/>
      </a:lt2>
      <a:accent1>
        <a:srgbClr val="3399FF"/>
      </a:accent1>
      <a:accent2>
        <a:srgbClr val="33CCCC"/>
      </a:accent2>
      <a:accent3>
        <a:srgbClr val="AAADCA"/>
      </a:accent3>
      <a:accent4>
        <a:srgbClr val="DADADA"/>
      </a:accent4>
      <a:accent5>
        <a:srgbClr val="ADCAFF"/>
      </a:accent5>
      <a:accent6>
        <a:srgbClr val="2DB9B9"/>
      </a:accent6>
      <a:hlink>
        <a:srgbClr val="00FFCC"/>
      </a:hlink>
      <a:folHlink>
        <a:srgbClr val="808000"/>
      </a:folHlink>
    </a:clrScheme>
    <a:fontScheme name="Mountain Top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rgbClr val="800000"/>
          </a:solidFill>
          <a:prstDash val="solid"/>
          <a:round/>
          <a:headEnd type="none" w="med" len="med"/>
          <a:tailEnd type="none" w="med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5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rgbClr val="800000"/>
          </a:solidFill>
          <a:prstDash val="solid"/>
          <a:round/>
          <a:headEnd type="none" w="med" len="med"/>
          <a:tailEnd type="none" w="med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5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Mountain Top 1">
        <a:dk1>
          <a:srgbClr val="4C3A1C"/>
        </a:dk1>
        <a:lt1>
          <a:srgbClr val="FFFFFF"/>
        </a:lt1>
        <a:dk2>
          <a:srgbClr val="993300"/>
        </a:dk2>
        <a:lt2>
          <a:srgbClr val="CCAA00"/>
        </a:lt2>
        <a:accent1>
          <a:srgbClr val="FF3300"/>
        </a:accent1>
        <a:accent2>
          <a:srgbClr val="9E6600"/>
        </a:accent2>
        <a:accent3>
          <a:srgbClr val="CAADAA"/>
        </a:accent3>
        <a:accent4>
          <a:srgbClr val="DADADA"/>
        </a:accent4>
        <a:accent5>
          <a:srgbClr val="FFADAA"/>
        </a:accent5>
        <a:accent6>
          <a:srgbClr val="8F5C00"/>
        </a:accent6>
        <a:hlink>
          <a:srgbClr val="FFCC00"/>
        </a:hlink>
        <a:folHlink>
          <a:srgbClr val="F7DC9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2">
        <a:dk1>
          <a:srgbClr val="3D0058"/>
        </a:dk1>
        <a:lt1>
          <a:srgbClr val="FFFFFF"/>
        </a:lt1>
        <a:dk2>
          <a:srgbClr val="9188B0"/>
        </a:dk2>
        <a:lt2>
          <a:srgbClr val="DDE0DC"/>
        </a:lt2>
        <a:accent1>
          <a:srgbClr val="FFCC00"/>
        </a:accent1>
        <a:accent2>
          <a:srgbClr val="4C3D78"/>
        </a:accent2>
        <a:accent3>
          <a:srgbClr val="C7C3D4"/>
        </a:accent3>
        <a:accent4>
          <a:srgbClr val="DADADA"/>
        </a:accent4>
        <a:accent5>
          <a:srgbClr val="FFE2AA"/>
        </a:accent5>
        <a:accent6>
          <a:srgbClr val="44366C"/>
        </a:accent6>
        <a:hlink>
          <a:srgbClr val="743D78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3">
        <a:dk1>
          <a:srgbClr val="10104C"/>
        </a:dk1>
        <a:lt1>
          <a:srgbClr val="FFFFFF"/>
        </a:lt1>
        <a:dk2>
          <a:srgbClr val="003366"/>
        </a:dk2>
        <a:lt2>
          <a:srgbClr val="C6CCD4"/>
        </a:lt2>
        <a:accent1>
          <a:srgbClr val="33CCFF"/>
        </a:accent1>
        <a:accent2>
          <a:srgbClr val="5B5B8D"/>
        </a:accent2>
        <a:accent3>
          <a:srgbClr val="AAADB8"/>
        </a:accent3>
        <a:accent4>
          <a:srgbClr val="DADADA"/>
        </a:accent4>
        <a:accent5>
          <a:srgbClr val="ADE2FF"/>
        </a:accent5>
        <a:accent6>
          <a:srgbClr val="52527F"/>
        </a:accent6>
        <a:hlink>
          <a:srgbClr val="4529AB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4">
        <a:dk1>
          <a:srgbClr val="B0C8CA"/>
        </a:dk1>
        <a:lt1>
          <a:srgbClr val="FFFFFF"/>
        </a:lt1>
        <a:dk2>
          <a:srgbClr val="000099"/>
        </a:dk2>
        <a:lt2>
          <a:srgbClr val="FFFFFF"/>
        </a:lt2>
        <a:accent1>
          <a:srgbClr val="89C4FF"/>
        </a:accent1>
        <a:accent2>
          <a:srgbClr val="00008C"/>
        </a:accent2>
        <a:accent3>
          <a:srgbClr val="AAAACA"/>
        </a:accent3>
        <a:accent4>
          <a:srgbClr val="DADADA"/>
        </a:accent4>
        <a:accent5>
          <a:srgbClr val="C4DEFF"/>
        </a:accent5>
        <a:accent6>
          <a:srgbClr val="00007E"/>
        </a:accent6>
        <a:hlink>
          <a:srgbClr val="6666FF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5">
        <a:dk1>
          <a:srgbClr val="463416"/>
        </a:dk1>
        <a:lt1>
          <a:srgbClr val="FFFFFF"/>
        </a:lt1>
        <a:dk2>
          <a:srgbClr val="003399"/>
        </a:dk2>
        <a:lt2>
          <a:srgbClr val="E3E3FF"/>
        </a:lt2>
        <a:accent1>
          <a:srgbClr val="3399FF"/>
        </a:accent1>
        <a:accent2>
          <a:srgbClr val="33CCCC"/>
        </a:accent2>
        <a:accent3>
          <a:srgbClr val="AAADCA"/>
        </a:accent3>
        <a:accent4>
          <a:srgbClr val="DADADA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6">
        <a:dk1>
          <a:srgbClr val="809296"/>
        </a:dk1>
        <a:lt1>
          <a:srgbClr val="FFFFFF"/>
        </a:lt1>
        <a:dk2>
          <a:srgbClr val="6699FF"/>
        </a:dk2>
        <a:lt2>
          <a:srgbClr val="B3EDFF"/>
        </a:lt2>
        <a:accent1>
          <a:srgbClr val="FF9933"/>
        </a:accent1>
        <a:accent2>
          <a:srgbClr val="FFAA99"/>
        </a:accent2>
        <a:accent3>
          <a:srgbClr val="B8CAFF"/>
        </a:accent3>
        <a:accent4>
          <a:srgbClr val="DADADA"/>
        </a:accent4>
        <a:accent5>
          <a:srgbClr val="FFCAAD"/>
        </a:accent5>
        <a:accent6>
          <a:srgbClr val="E79A8A"/>
        </a:accent6>
        <a:hlink>
          <a:srgbClr val="FFCFA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7">
        <a:dk1>
          <a:srgbClr val="006666"/>
        </a:dk1>
        <a:lt1>
          <a:srgbClr val="FFFFFF"/>
        </a:lt1>
        <a:dk2>
          <a:srgbClr val="85D1E3"/>
        </a:dk2>
        <a:lt2>
          <a:srgbClr val="CCFFFF"/>
        </a:lt2>
        <a:accent1>
          <a:srgbClr val="FFCC00"/>
        </a:accent1>
        <a:accent2>
          <a:srgbClr val="00CC99"/>
        </a:accent2>
        <a:accent3>
          <a:srgbClr val="C2E5EF"/>
        </a:accent3>
        <a:accent4>
          <a:srgbClr val="DADADA"/>
        </a:accent4>
        <a:accent5>
          <a:srgbClr val="FFE2AA"/>
        </a:accent5>
        <a:accent6>
          <a:srgbClr val="00B98A"/>
        </a:accent6>
        <a:hlink>
          <a:srgbClr val="0099FF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8">
        <a:dk1>
          <a:srgbClr val="404B3D"/>
        </a:dk1>
        <a:lt1>
          <a:srgbClr val="FFFFFF"/>
        </a:lt1>
        <a:dk2>
          <a:srgbClr val="A7A491"/>
        </a:dk2>
        <a:lt2>
          <a:srgbClr val="CCD0CA"/>
        </a:lt2>
        <a:accent1>
          <a:srgbClr val="33CCCC"/>
        </a:accent1>
        <a:accent2>
          <a:srgbClr val="004E4C"/>
        </a:accent2>
        <a:accent3>
          <a:srgbClr val="D0CFC7"/>
        </a:accent3>
        <a:accent4>
          <a:srgbClr val="DADADA"/>
        </a:accent4>
        <a:accent5>
          <a:srgbClr val="ADE2E2"/>
        </a:accent5>
        <a:accent6>
          <a:srgbClr val="004644"/>
        </a:accent6>
        <a:hlink>
          <a:srgbClr val="477781"/>
        </a:hlink>
        <a:folHlink>
          <a:srgbClr val="85CC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9">
        <a:dk1>
          <a:srgbClr val="000000"/>
        </a:dk1>
        <a:lt1>
          <a:srgbClr val="FFFFFF"/>
        </a:lt1>
        <a:dk2>
          <a:srgbClr val="FFFFAF"/>
        </a:dk2>
        <a:lt2>
          <a:srgbClr val="676597"/>
        </a:lt2>
        <a:accent1>
          <a:srgbClr val="66CCFF"/>
        </a:accent1>
        <a:accent2>
          <a:srgbClr val="CCECFF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B9D6E7"/>
        </a:accent6>
        <a:hlink>
          <a:srgbClr val="6600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ountian top" id="{379B01D1-CBBF-45AF-A54B-B40B69C98B7F}" vid="{C7FC04EE-FCF3-40E5-8787-E350F9FD009F}"/>
    </a:ext>
  </a:extLst>
</a:theme>
</file>

<file path=ppt/theme/theme2.xml><?xml version="1.0" encoding="utf-8"?>
<a:theme xmlns:a="http://schemas.openxmlformats.org/drawingml/2006/main" name="16_Mountain Top">
  <a:themeElements>
    <a:clrScheme name="11_Mountain Top 12">
      <a:dk1>
        <a:srgbClr val="000000"/>
      </a:dk1>
      <a:lt1>
        <a:srgbClr val="FFFFFF"/>
      </a:lt1>
      <a:dk2>
        <a:srgbClr val="FFFFFF"/>
      </a:dk2>
      <a:lt2>
        <a:srgbClr val="463416"/>
      </a:lt2>
      <a:accent1>
        <a:srgbClr val="3399FF"/>
      </a:accent1>
      <a:accent2>
        <a:srgbClr val="33CC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2DB9B9"/>
      </a:accent6>
      <a:hlink>
        <a:srgbClr val="00FFCC"/>
      </a:hlink>
      <a:folHlink>
        <a:srgbClr val="808000"/>
      </a:folHlink>
    </a:clrScheme>
    <a:fontScheme name="11_Mountain Top">
      <a:majorFont>
        <a:latin typeface="Times New Roman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rgbClr val="800000"/>
          </a:solidFill>
          <a:prstDash val="solid"/>
          <a:round/>
          <a:headEnd type="none" w="med" len="med"/>
          <a:tailEnd type="none" w="med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5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rgbClr val="800000"/>
          </a:solidFill>
          <a:prstDash val="solid"/>
          <a:round/>
          <a:headEnd type="none" w="med" len="med"/>
          <a:tailEnd type="none" w="med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5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新細明體" pitchFamily="18" charset="-120"/>
          </a:defRPr>
        </a:defPPr>
      </a:lstStyle>
    </a:lnDef>
  </a:objectDefaults>
  <a:extraClrSchemeLst>
    <a:extraClrScheme>
      <a:clrScheme name="11_Mountain Top 1">
        <a:dk1>
          <a:srgbClr val="4C3A1C"/>
        </a:dk1>
        <a:lt1>
          <a:srgbClr val="FFFFFF"/>
        </a:lt1>
        <a:dk2>
          <a:srgbClr val="993300"/>
        </a:dk2>
        <a:lt2>
          <a:srgbClr val="CCAA00"/>
        </a:lt2>
        <a:accent1>
          <a:srgbClr val="FF3300"/>
        </a:accent1>
        <a:accent2>
          <a:srgbClr val="9E6600"/>
        </a:accent2>
        <a:accent3>
          <a:srgbClr val="CAADAA"/>
        </a:accent3>
        <a:accent4>
          <a:srgbClr val="DADADA"/>
        </a:accent4>
        <a:accent5>
          <a:srgbClr val="FFADAA"/>
        </a:accent5>
        <a:accent6>
          <a:srgbClr val="8F5C00"/>
        </a:accent6>
        <a:hlink>
          <a:srgbClr val="FFCC00"/>
        </a:hlink>
        <a:folHlink>
          <a:srgbClr val="F7DC9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2">
        <a:dk1>
          <a:srgbClr val="3D0058"/>
        </a:dk1>
        <a:lt1>
          <a:srgbClr val="FFFFFF"/>
        </a:lt1>
        <a:dk2>
          <a:srgbClr val="9188B0"/>
        </a:dk2>
        <a:lt2>
          <a:srgbClr val="DDE0DC"/>
        </a:lt2>
        <a:accent1>
          <a:srgbClr val="FFCC00"/>
        </a:accent1>
        <a:accent2>
          <a:srgbClr val="4C3D78"/>
        </a:accent2>
        <a:accent3>
          <a:srgbClr val="C7C3D4"/>
        </a:accent3>
        <a:accent4>
          <a:srgbClr val="DADADA"/>
        </a:accent4>
        <a:accent5>
          <a:srgbClr val="FFE2AA"/>
        </a:accent5>
        <a:accent6>
          <a:srgbClr val="44366C"/>
        </a:accent6>
        <a:hlink>
          <a:srgbClr val="743D78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3">
        <a:dk1>
          <a:srgbClr val="10104C"/>
        </a:dk1>
        <a:lt1>
          <a:srgbClr val="FFFFFF"/>
        </a:lt1>
        <a:dk2>
          <a:srgbClr val="003366"/>
        </a:dk2>
        <a:lt2>
          <a:srgbClr val="C6CCD4"/>
        </a:lt2>
        <a:accent1>
          <a:srgbClr val="33CCFF"/>
        </a:accent1>
        <a:accent2>
          <a:srgbClr val="5B5B8D"/>
        </a:accent2>
        <a:accent3>
          <a:srgbClr val="AAADB8"/>
        </a:accent3>
        <a:accent4>
          <a:srgbClr val="DADADA"/>
        </a:accent4>
        <a:accent5>
          <a:srgbClr val="ADE2FF"/>
        </a:accent5>
        <a:accent6>
          <a:srgbClr val="52527F"/>
        </a:accent6>
        <a:hlink>
          <a:srgbClr val="4529AB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4">
        <a:dk1>
          <a:srgbClr val="B0C8CA"/>
        </a:dk1>
        <a:lt1>
          <a:srgbClr val="FFFFFF"/>
        </a:lt1>
        <a:dk2>
          <a:srgbClr val="000099"/>
        </a:dk2>
        <a:lt2>
          <a:srgbClr val="FFFFFF"/>
        </a:lt2>
        <a:accent1>
          <a:srgbClr val="89C4FF"/>
        </a:accent1>
        <a:accent2>
          <a:srgbClr val="00008C"/>
        </a:accent2>
        <a:accent3>
          <a:srgbClr val="AAAACA"/>
        </a:accent3>
        <a:accent4>
          <a:srgbClr val="DADADA"/>
        </a:accent4>
        <a:accent5>
          <a:srgbClr val="C4DEFF"/>
        </a:accent5>
        <a:accent6>
          <a:srgbClr val="00007E"/>
        </a:accent6>
        <a:hlink>
          <a:srgbClr val="6666FF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5">
        <a:dk1>
          <a:srgbClr val="463416"/>
        </a:dk1>
        <a:lt1>
          <a:srgbClr val="FFFFFF"/>
        </a:lt1>
        <a:dk2>
          <a:srgbClr val="003399"/>
        </a:dk2>
        <a:lt2>
          <a:srgbClr val="E3E3FF"/>
        </a:lt2>
        <a:accent1>
          <a:srgbClr val="3399FF"/>
        </a:accent1>
        <a:accent2>
          <a:srgbClr val="33CCCC"/>
        </a:accent2>
        <a:accent3>
          <a:srgbClr val="AAADCA"/>
        </a:accent3>
        <a:accent4>
          <a:srgbClr val="DADADA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6">
        <a:dk1>
          <a:srgbClr val="809296"/>
        </a:dk1>
        <a:lt1>
          <a:srgbClr val="FFFFFF"/>
        </a:lt1>
        <a:dk2>
          <a:srgbClr val="6699FF"/>
        </a:dk2>
        <a:lt2>
          <a:srgbClr val="B3EDFF"/>
        </a:lt2>
        <a:accent1>
          <a:srgbClr val="FF9933"/>
        </a:accent1>
        <a:accent2>
          <a:srgbClr val="FFAA99"/>
        </a:accent2>
        <a:accent3>
          <a:srgbClr val="B8CAFF"/>
        </a:accent3>
        <a:accent4>
          <a:srgbClr val="DADADA"/>
        </a:accent4>
        <a:accent5>
          <a:srgbClr val="FFCAAD"/>
        </a:accent5>
        <a:accent6>
          <a:srgbClr val="E79A8A"/>
        </a:accent6>
        <a:hlink>
          <a:srgbClr val="FFCFA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7">
        <a:dk1>
          <a:srgbClr val="006666"/>
        </a:dk1>
        <a:lt1>
          <a:srgbClr val="FFFFFF"/>
        </a:lt1>
        <a:dk2>
          <a:srgbClr val="85D1E3"/>
        </a:dk2>
        <a:lt2>
          <a:srgbClr val="CCFFFF"/>
        </a:lt2>
        <a:accent1>
          <a:srgbClr val="FFCC00"/>
        </a:accent1>
        <a:accent2>
          <a:srgbClr val="00CC99"/>
        </a:accent2>
        <a:accent3>
          <a:srgbClr val="C2E5EF"/>
        </a:accent3>
        <a:accent4>
          <a:srgbClr val="DADADA"/>
        </a:accent4>
        <a:accent5>
          <a:srgbClr val="FFE2AA"/>
        </a:accent5>
        <a:accent6>
          <a:srgbClr val="00B98A"/>
        </a:accent6>
        <a:hlink>
          <a:srgbClr val="0099FF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8">
        <a:dk1>
          <a:srgbClr val="404B3D"/>
        </a:dk1>
        <a:lt1>
          <a:srgbClr val="FFFFFF"/>
        </a:lt1>
        <a:dk2>
          <a:srgbClr val="A7A491"/>
        </a:dk2>
        <a:lt2>
          <a:srgbClr val="CCD0CA"/>
        </a:lt2>
        <a:accent1>
          <a:srgbClr val="33CCCC"/>
        </a:accent1>
        <a:accent2>
          <a:srgbClr val="004E4C"/>
        </a:accent2>
        <a:accent3>
          <a:srgbClr val="D0CFC7"/>
        </a:accent3>
        <a:accent4>
          <a:srgbClr val="DADADA"/>
        </a:accent4>
        <a:accent5>
          <a:srgbClr val="ADE2E2"/>
        </a:accent5>
        <a:accent6>
          <a:srgbClr val="004644"/>
        </a:accent6>
        <a:hlink>
          <a:srgbClr val="477781"/>
        </a:hlink>
        <a:folHlink>
          <a:srgbClr val="85CC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9">
        <a:dk1>
          <a:srgbClr val="000000"/>
        </a:dk1>
        <a:lt1>
          <a:srgbClr val="FFFFFF"/>
        </a:lt1>
        <a:dk2>
          <a:srgbClr val="FFFFAF"/>
        </a:dk2>
        <a:lt2>
          <a:srgbClr val="676597"/>
        </a:lt2>
        <a:accent1>
          <a:srgbClr val="66CCFF"/>
        </a:accent1>
        <a:accent2>
          <a:srgbClr val="CCECFF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B9D6E7"/>
        </a:accent6>
        <a:hlink>
          <a:srgbClr val="6600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Mountain Top 10">
        <a:dk1>
          <a:srgbClr val="000000"/>
        </a:dk1>
        <a:lt1>
          <a:srgbClr val="CCECFF"/>
        </a:lt1>
        <a:dk2>
          <a:srgbClr val="000099"/>
        </a:dk2>
        <a:lt2>
          <a:srgbClr val="463416"/>
        </a:lt2>
        <a:accent1>
          <a:srgbClr val="3399FF"/>
        </a:accent1>
        <a:accent2>
          <a:srgbClr val="33CCCC"/>
        </a:accent2>
        <a:accent3>
          <a:srgbClr val="E2F4FF"/>
        </a:accent3>
        <a:accent4>
          <a:srgbClr val="000000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Mountain Top 11">
        <a:dk1>
          <a:srgbClr val="000000"/>
        </a:dk1>
        <a:lt1>
          <a:srgbClr val="FFFFFF"/>
        </a:lt1>
        <a:dk2>
          <a:srgbClr val="000099"/>
        </a:dk2>
        <a:lt2>
          <a:srgbClr val="463416"/>
        </a:lt2>
        <a:accent1>
          <a:srgbClr val="3399FF"/>
        </a:accent1>
        <a:accent2>
          <a:srgbClr val="33CC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Mountain Top 12">
        <a:dk1>
          <a:srgbClr val="000000"/>
        </a:dk1>
        <a:lt1>
          <a:srgbClr val="FFFFFF"/>
        </a:lt1>
        <a:dk2>
          <a:srgbClr val="FFFFFF"/>
        </a:dk2>
        <a:lt2>
          <a:srgbClr val="463416"/>
        </a:lt2>
        <a:accent1>
          <a:srgbClr val="3399FF"/>
        </a:accent1>
        <a:accent2>
          <a:srgbClr val="33CC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7_Mountain Top">
  <a:themeElements>
    <a:clrScheme name="11_Mountain Top 12">
      <a:dk1>
        <a:srgbClr val="000000"/>
      </a:dk1>
      <a:lt1>
        <a:srgbClr val="FFFFFF"/>
      </a:lt1>
      <a:dk2>
        <a:srgbClr val="FFFFFF"/>
      </a:dk2>
      <a:lt2>
        <a:srgbClr val="463416"/>
      </a:lt2>
      <a:accent1>
        <a:srgbClr val="3399FF"/>
      </a:accent1>
      <a:accent2>
        <a:srgbClr val="33CC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2DB9B9"/>
      </a:accent6>
      <a:hlink>
        <a:srgbClr val="00FFCC"/>
      </a:hlink>
      <a:folHlink>
        <a:srgbClr val="808000"/>
      </a:folHlink>
    </a:clrScheme>
    <a:fontScheme name="11_Mountain Top">
      <a:majorFont>
        <a:latin typeface="Times New Roman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rgbClr val="800000"/>
          </a:solidFill>
          <a:prstDash val="solid"/>
          <a:round/>
          <a:headEnd type="none" w="med" len="med"/>
          <a:tailEnd type="none" w="med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5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rgbClr val="800000"/>
          </a:solidFill>
          <a:prstDash val="solid"/>
          <a:round/>
          <a:headEnd type="none" w="med" len="med"/>
          <a:tailEnd type="none" w="med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5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新細明體" pitchFamily="18" charset="-120"/>
          </a:defRPr>
        </a:defPPr>
      </a:lstStyle>
    </a:lnDef>
  </a:objectDefaults>
  <a:extraClrSchemeLst>
    <a:extraClrScheme>
      <a:clrScheme name="11_Mountain Top 1">
        <a:dk1>
          <a:srgbClr val="4C3A1C"/>
        </a:dk1>
        <a:lt1>
          <a:srgbClr val="FFFFFF"/>
        </a:lt1>
        <a:dk2>
          <a:srgbClr val="993300"/>
        </a:dk2>
        <a:lt2>
          <a:srgbClr val="CCAA00"/>
        </a:lt2>
        <a:accent1>
          <a:srgbClr val="FF3300"/>
        </a:accent1>
        <a:accent2>
          <a:srgbClr val="9E6600"/>
        </a:accent2>
        <a:accent3>
          <a:srgbClr val="CAADAA"/>
        </a:accent3>
        <a:accent4>
          <a:srgbClr val="DADADA"/>
        </a:accent4>
        <a:accent5>
          <a:srgbClr val="FFADAA"/>
        </a:accent5>
        <a:accent6>
          <a:srgbClr val="8F5C00"/>
        </a:accent6>
        <a:hlink>
          <a:srgbClr val="FFCC00"/>
        </a:hlink>
        <a:folHlink>
          <a:srgbClr val="F7DC9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2">
        <a:dk1>
          <a:srgbClr val="3D0058"/>
        </a:dk1>
        <a:lt1>
          <a:srgbClr val="FFFFFF"/>
        </a:lt1>
        <a:dk2>
          <a:srgbClr val="9188B0"/>
        </a:dk2>
        <a:lt2>
          <a:srgbClr val="DDE0DC"/>
        </a:lt2>
        <a:accent1>
          <a:srgbClr val="FFCC00"/>
        </a:accent1>
        <a:accent2>
          <a:srgbClr val="4C3D78"/>
        </a:accent2>
        <a:accent3>
          <a:srgbClr val="C7C3D4"/>
        </a:accent3>
        <a:accent4>
          <a:srgbClr val="DADADA"/>
        </a:accent4>
        <a:accent5>
          <a:srgbClr val="FFE2AA"/>
        </a:accent5>
        <a:accent6>
          <a:srgbClr val="44366C"/>
        </a:accent6>
        <a:hlink>
          <a:srgbClr val="743D78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3">
        <a:dk1>
          <a:srgbClr val="10104C"/>
        </a:dk1>
        <a:lt1>
          <a:srgbClr val="FFFFFF"/>
        </a:lt1>
        <a:dk2>
          <a:srgbClr val="003366"/>
        </a:dk2>
        <a:lt2>
          <a:srgbClr val="C6CCD4"/>
        </a:lt2>
        <a:accent1>
          <a:srgbClr val="33CCFF"/>
        </a:accent1>
        <a:accent2>
          <a:srgbClr val="5B5B8D"/>
        </a:accent2>
        <a:accent3>
          <a:srgbClr val="AAADB8"/>
        </a:accent3>
        <a:accent4>
          <a:srgbClr val="DADADA"/>
        </a:accent4>
        <a:accent5>
          <a:srgbClr val="ADE2FF"/>
        </a:accent5>
        <a:accent6>
          <a:srgbClr val="52527F"/>
        </a:accent6>
        <a:hlink>
          <a:srgbClr val="4529AB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4">
        <a:dk1>
          <a:srgbClr val="B0C8CA"/>
        </a:dk1>
        <a:lt1>
          <a:srgbClr val="FFFFFF"/>
        </a:lt1>
        <a:dk2>
          <a:srgbClr val="000099"/>
        </a:dk2>
        <a:lt2>
          <a:srgbClr val="FFFFFF"/>
        </a:lt2>
        <a:accent1>
          <a:srgbClr val="89C4FF"/>
        </a:accent1>
        <a:accent2>
          <a:srgbClr val="00008C"/>
        </a:accent2>
        <a:accent3>
          <a:srgbClr val="AAAACA"/>
        </a:accent3>
        <a:accent4>
          <a:srgbClr val="DADADA"/>
        </a:accent4>
        <a:accent5>
          <a:srgbClr val="C4DEFF"/>
        </a:accent5>
        <a:accent6>
          <a:srgbClr val="00007E"/>
        </a:accent6>
        <a:hlink>
          <a:srgbClr val="6666FF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5">
        <a:dk1>
          <a:srgbClr val="463416"/>
        </a:dk1>
        <a:lt1>
          <a:srgbClr val="FFFFFF"/>
        </a:lt1>
        <a:dk2>
          <a:srgbClr val="003399"/>
        </a:dk2>
        <a:lt2>
          <a:srgbClr val="E3E3FF"/>
        </a:lt2>
        <a:accent1>
          <a:srgbClr val="3399FF"/>
        </a:accent1>
        <a:accent2>
          <a:srgbClr val="33CCCC"/>
        </a:accent2>
        <a:accent3>
          <a:srgbClr val="AAADCA"/>
        </a:accent3>
        <a:accent4>
          <a:srgbClr val="DADADA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6">
        <a:dk1>
          <a:srgbClr val="809296"/>
        </a:dk1>
        <a:lt1>
          <a:srgbClr val="FFFFFF"/>
        </a:lt1>
        <a:dk2>
          <a:srgbClr val="6699FF"/>
        </a:dk2>
        <a:lt2>
          <a:srgbClr val="B3EDFF"/>
        </a:lt2>
        <a:accent1>
          <a:srgbClr val="FF9933"/>
        </a:accent1>
        <a:accent2>
          <a:srgbClr val="FFAA99"/>
        </a:accent2>
        <a:accent3>
          <a:srgbClr val="B8CAFF"/>
        </a:accent3>
        <a:accent4>
          <a:srgbClr val="DADADA"/>
        </a:accent4>
        <a:accent5>
          <a:srgbClr val="FFCAAD"/>
        </a:accent5>
        <a:accent6>
          <a:srgbClr val="E79A8A"/>
        </a:accent6>
        <a:hlink>
          <a:srgbClr val="FFCFA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7">
        <a:dk1>
          <a:srgbClr val="006666"/>
        </a:dk1>
        <a:lt1>
          <a:srgbClr val="FFFFFF"/>
        </a:lt1>
        <a:dk2>
          <a:srgbClr val="85D1E3"/>
        </a:dk2>
        <a:lt2>
          <a:srgbClr val="CCFFFF"/>
        </a:lt2>
        <a:accent1>
          <a:srgbClr val="FFCC00"/>
        </a:accent1>
        <a:accent2>
          <a:srgbClr val="00CC99"/>
        </a:accent2>
        <a:accent3>
          <a:srgbClr val="C2E5EF"/>
        </a:accent3>
        <a:accent4>
          <a:srgbClr val="DADADA"/>
        </a:accent4>
        <a:accent5>
          <a:srgbClr val="FFE2AA"/>
        </a:accent5>
        <a:accent6>
          <a:srgbClr val="00B98A"/>
        </a:accent6>
        <a:hlink>
          <a:srgbClr val="0099FF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8">
        <a:dk1>
          <a:srgbClr val="404B3D"/>
        </a:dk1>
        <a:lt1>
          <a:srgbClr val="FFFFFF"/>
        </a:lt1>
        <a:dk2>
          <a:srgbClr val="A7A491"/>
        </a:dk2>
        <a:lt2>
          <a:srgbClr val="CCD0CA"/>
        </a:lt2>
        <a:accent1>
          <a:srgbClr val="33CCCC"/>
        </a:accent1>
        <a:accent2>
          <a:srgbClr val="004E4C"/>
        </a:accent2>
        <a:accent3>
          <a:srgbClr val="D0CFC7"/>
        </a:accent3>
        <a:accent4>
          <a:srgbClr val="DADADA"/>
        </a:accent4>
        <a:accent5>
          <a:srgbClr val="ADE2E2"/>
        </a:accent5>
        <a:accent6>
          <a:srgbClr val="004644"/>
        </a:accent6>
        <a:hlink>
          <a:srgbClr val="477781"/>
        </a:hlink>
        <a:folHlink>
          <a:srgbClr val="85CC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9">
        <a:dk1>
          <a:srgbClr val="000000"/>
        </a:dk1>
        <a:lt1>
          <a:srgbClr val="FFFFFF"/>
        </a:lt1>
        <a:dk2>
          <a:srgbClr val="FFFFAF"/>
        </a:dk2>
        <a:lt2>
          <a:srgbClr val="676597"/>
        </a:lt2>
        <a:accent1>
          <a:srgbClr val="66CCFF"/>
        </a:accent1>
        <a:accent2>
          <a:srgbClr val="CCECFF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B9D6E7"/>
        </a:accent6>
        <a:hlink>
          <a:srgbClr val="6600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Mountain Top 10">
        <a:dk1>
          <a:srgbClr val="000000"/>
        </a:dk1>
        <a:lt1>
          <a:srgbClr val="CCECFF"/>
        </a:lt1>
        <a:dk2>
          <a:srgbClr val="000099"/>
        </a:dk2>
        <a:lt2>
          <a:srgbClr val="463416"/>
        </a:lt2>
        <a:accent1>
          <a:srgbClr val="3399FF"/>
        </a:accent1>
        <a:accent2>
          <a:srgbClr val="33CCCC"/>
        </a:accent2>
        <a:accent3>
          <a:srgbClr val="E2F4FF"/>
        </a:accent3>
        <a:accent4>
          <a:srgbClr val="000000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Mountain Top 11">
        <a:dk1>
          <a:srgbClr val="000000"/>
        </a:dk1>
        <a:lt1>
          <a:srgbClr val="FFFFFF"/>
        </a:lt1>
        <a:dk2>
          <a:srgbClr val="000099"/>
        </a:dk2>
        <a:lt2>
          <a:srgbClr val="463416"/>
        </a:lt2>
        <a:accent1>
          <a:srgbClr val="3399FF"/>
        </a:accent1>
        <a:accent2>
          <a:srgbClr val="33CC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Mountain Top 12">
        <a:dk1>
          <a:srgbClr val="000000"/>
        </a:dk1>
        <a:lt1>
          <a:srgbClr val="FFFFFF"/>
        </a:lt1>
        <a:dk2>
          <a:srgbClr val="FFFFFF"/>
        </a:dk2>
        <a:lt2>
          <a:srgbClr val="463416"/>
        </a:lt2>
        <a:accent1>
          <a:srgbClr val="3399FF"/>
        </a:accent1>
        <a:accent2>
          <a:srgbClr val="33CC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mountian top">
  <a:themeElements>
    <a:clrScheme name="Mountain Top 5">
      <a:dk1>
        <a:srgbClr val="463416"/>
      </a:dk1>
      <a:lt1>
        <a:srgbClr val="FFFFFF"/>
      </a:lt1>
      <a:dk2>
        <a:srgbClr val="003399"/>
      </a:dk2>
      <a:lt2>
        <a:srgbClr val="E3E3FF"/>
      </a:lt2>
      <a:accent1>
        <a:srgbClr val="3399FF"/>
      </a:accent1>
      <a:accent2>
        <a:srgbClr val="33CCCC"/>
      </a:accent2>
      <a:accent3>
        <a:srgbClr val="AAADCA"/>
      </a:accent3>
      <a:accent4>
        <a:srgbClr val="DADADA"/>
      </a:accent4>
      <a:accent5>
        <a:srgbClr val="ADCAFF"/>
      </a:accent5>
      <a:accent6>
        <a:srgbClr val="2DB9B9"/>
      </a:accent6>
      <a:hlink>
        <a:srgbClr val="00FFCC"/>
      </a:hlink>
      <a:folHlink>
        <a:srgbClr val="808000"/>
      </a:folHlink>
    </a:clrScheme>
    <a:fontScheme name="Mountain Top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rgbClr val="800000"/>
          </a:solidFill>
          <a:prstDash val="solid"/>
          <a:round/>
          <a:headEnd type="none" w="med" len="med"/>
          <a:tailEnd type="none" w="med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5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rgbClr val="800000"/>
          </a:solidFill>
          <a:prstDash val="solid"/>
          <a:round/>
          <a:headEnd type="none" w="med" len="med"/>
          <a:tailEnd type="none" w="med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5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Mountain Top 1">
        <a:dk1>
          <a:srgbClr val="4C3A1C"/>
        </a:dk1>
        <a:lt1>
          <a:srgbClr val="FFFFFF"/>
        </a:lt1>
        <a:dk2>
          <a:srgbClr val="993300"/>
        </a:dk2>
        <a:lt2>
          <a:srgbClr val="CCAA00"/>
        </a:lt2>
        <a:accent1>
          <a:srgbClr val="FF3300"/>
        </a:accent1>
        <a:accent2>
          <a:srgbClr val="9E6600"/>
        </a:accent2>
        <a:accent3>
          <a:srgbClr val="CAADAA"/>
        </a:accent3>
        <a:accent4>
          <a:srgbClr val="DADADA"/>
        </a:accent4>
        <a:accent5>
          <a:srgbClr val="FFADAA"/>
        </a:accent5>
        <a:accent6>
          <a:srgbClr val="8F5C00"/>
        </a:accent6>
        <a:hlink>
          <a:srgbClr val="FFCC00"/>
        </a:hlink>
        <a:folHlink>
          <a:srgbClr val="F7DC9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2">
        <a:dk1>
          <a:srgbClr val="3D0058"/>
        </a:dk1>
        <a:lt1>
          <a:srgbClr val="FFFFFF"/>
        </a:lt1>
        <a:dk2>
          <a:srgbClr val="9188B0"/>
        </a:dk2>
        <a:lt2>
          <a:srgbClr val="DDE0DC"/>
        </a:lt2>
        <a:accent1>
          <a:srgbClr val="FFCC00"/>
        </a:accent1>
        <a:accent2>
          <a:srgbClr val="4C3D78"/>
        </a:accent2>
        <a:accent3>
          <a:srgbClr val="C7C3D4"/>
        </a:accent3>
        <a:accent4>
          <a:srgbClr val="DADADA"/>
        </a:accent4>
        <a:accent5>
          <a:srgbClr val="FFE2AA"/>
        </a:accent5>
        <a:accent6>
          <a:srgbClr val="44366C"/>
        </a:accent6>
        <a:hlink>
          <a:srgbClr val="743D78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3">
        <a:dk1>
          <a:srgbClr val="10104C"/>
        </a:dk1>
        <a:lt1>
          <a:srgbClr val="FFFFFF"/>
        </a:lt1>
        <a:dk2>
          <a:srgbClr val="003366"/>
        </a:dk2>
        <a:lt2>
          <a:srgbClr val="C6CCD4"/>
        </a:lt2>
        <a:accent1>
          <a:srgbClr val="33CCFF"/>
        </a:accent1>
        <a:accent2>
          <a:srgbClr val="5B5B8D"/>
        </a:accent2>
        <a:accent3>
          <a:srgbClr val="AAADB8"/>
        </a:accent3>
        <a:accent4>
          <a:srgbClr val="DADADA"/>
        </a:accent4>
        <a:accent5>
          <a:srgbClr val="ADE2FF"/>
        </a:accent5>
        <a:accent6>
          <a:srgbClr val="52527F"/>
        </a:accent6>
        <a:hlink>
          <a:srgbClr val="4529AB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4">
        <a:dk1>
          <a:srgbClr val="B0C8CA"/>
        </a:dk1>
        <a:lt1>
          <a:srgbClr val="FFFFFF"/>
        </a:lt1>
        <a:dk2>
          <a:srgbClr val="000099"/>
        </a:dk2>
        <a:lt2>
          <a:srgbClr val="FFFFFF"/>
        </a:lt2>
        <a:accent1>
          <a:srgbClr val="89C4FF"/>
        </a:accent1>
        <a:accent2>
          <a:srgbClr val="00008C"/>
        </a:accent2>
        <a:accent3>
          <a:srgbClr val="AAAACA"/>
        </a:accent3>
        <a:accent4>
          <a:srgbClr val="DADADA"/>
        </a:accent4>
        <a:accent5>
          <a:srgbClr val="C4DEFF"/>
        </a:accent5>
        <a:accent6>
          <a:srgbClr val="00007E"/>
        </a:accent6>
        <a:hlink>
          <a:srgbClr val="6666FF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5">
        <a:dk1>
          <a:srgbClr val="463416"/>
        </a:dk1>
        <a:lt1>
          <a:srgbClr val="FFFFFF"/>
        </a:lt1>
        <a:dk2>
          <a:srgbClr val="003399"/>
        </a:dk2>
        <a:lt2>
          <a:srgbClr val="E3E3FF"/>
        </a:lt2>
        <a:accent1>
          <a:srgbClr val="3399FF"/>
        </a:accent1>
        <a:accent2>
          <a:srgbClr val="33CCCC"/>
        </a:accent2>
        <a:accent3>
          <a:srgbClr val="AAADCA"/>
        </a:accent3>
        <a:accent4>
          <a:srgbClr val="DADADA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6">
        <a:dk1>
          <a:srgbClr val="809296"/>
        </a:dk1>
        <a:lt1>
          <a:srgbClr val="FFFFFF"/>
        </a:lt1>
        <a:dk2>
          <a:srgbClr val="6699FF"/>
        </a:dk2>
        <a:lt2>
          <a:srgbClr val="B3EDFF"/>
        </a:lt2>
        <a:accent1>
          <a:srgbClr val="FF9933"/>
        </a:accent1>
        <a:accent2>
          <a:srgbClr val="FFAA99"/>
        </a:accent2>
        <a:accent3>
          <a:srgbClr val="B8CAFF"/>
        </a:accent3>
        <a:accent4>
          <a:srgbClr val="DADADA"/>
        </a:accent4>
        <a:accent5>
          <a:srgbClr val="FFCAAD"/>
        </a:accent5>
        <a:accent6>
          <a:srgbClr val="E79A8A"/>
        </a:accent6>
        <a:hlink>
          <a:srgbClr val="FFCFA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7">
        <a:dk1>
          <a:srgbClr val="006666"/>
        </a:dk1>
        <a:lt1>
          <a:srgbClr val="FFFFFF"/>
        </a:lt1>
        <a:dk2>
          <a:srgbClr val="85D1E3"/>
        </a:dk2>
        <a:lt2>
          <a:srgbClr val="CCFFFF"/>
        </a:lt2>
        <a:accent1>
          <a:srgbClr val="FFCC00"/>
        </a:accent1>
        <a:accent2>
          <a:srgbClr val="00CC99"/>
        </a:accent2>
        <a:accent3>
          <a:srgbClr val="C2E5EF"/>
        </a:accent3>
        <a:accent4>
          <a:srgbClr val="DADADA"/>
        </a:accent4>
        <a:accent5>
          <a:srgbClr val="FFE2AA"/>
        </a:accent5>
        <a:accent6>
          <a:srgbClr val="00B98A"/>
        </a:accent6>
        <a:hlink>
          <a:srgbClr val="0099FF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8">
        <a:dk1>
          <a:srgbClr val="404B3D"/>
        </a:dk1>
        <a:lt1>
          <a:srgbClr val="FFFFFF"/>
        </a:lt1>
        <a:dk2>
          <a:srgbClr val="A7A491"/>
        </a:dk2>
        <a:lt2>
          <a:srgbClr val="CCD0CA"/>
        </a:lt2>
        <a:accent1>
          <a:srgbClr val="33CCCC"/>
        </a:accent1>
        <a:accent2>
          <a:srgbClr val="004E4C"/>
        </a:accent2>
        <a:accent3>
          <a:srgbClr val="D0CFC7"/>
        </a:accent3>
        <a:accent4>
          <a:srgbClr val="DADADA"/>
        </a:accent4>
        <a:accent5>
          <a:srgbClr val="ADE2E2"/>
        </a:accent5>
        <a:accent6>
          <a:srgbClr val="004644"/>
        </a:accent6>
        <a:hlink>
          <a:srgbClr val="477781"/>
        </a:hlink>
        <a:folHlink>
          <a:srgbClr val="85CC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9">
        <a:dk1>
          <a:srgbClr val="000000"/>
        </a:dk1>
        <a:lt1>
          <a:srgbClr val="FFFFFF"/>
        </a:lt1>
        <a:dk2>
          <a:srgbClr val="FFFFAF"/>
        </a:dk2>
        <a:lt2>
          <a:srgbClr val="676597"/>
        </a:lt2>
        <a:accent1>
          <a:srgbClr val="66CCFF"/>
        </a:accent1>
        <a:accent2>
          <a:srgbClr val="CCECFF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B9D6E7"/>
        </a:accent6>
        <a:hlink>
          <a:srgbClr val="6600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ountian top" id="{379B01D1-CBBF-45AF-A54B-B40B69C98B7F}" vid="{C7FC04EE-FCF3-40E5-8787-E350F9FD009F}"/>
    </a:ext>
  </a:extLst>
</a:theme>
</file>

<file path=ppt/theme/theme5.xml><?xml version="1.0" encoding="utf-8"?>
<a:theme xmlns:a="http://schemas.openxmlformats.org/drawingml/2006/main" name="18_Mountain Top">
  <a:themeElements>
    <a:clrScheme name="11_Mountain Top 12">
      <a:dk1>
        <a:srgbClr val="000000"/>
      </a:dk1>
      <a:lt1>
        <a:srgbClr val="FFFFFF"/>
      </a:lt1>
      <a:dk2>
        <a:srgbClr val="FFFFFF"/>
      </a:dk2>
      <a:lt2>
        <a:srgbClr val="463416"/>
      </a:lt2>
      <a:accent1>
        <a:srgbClr val="3399FF"/>
      </a:accent1>
      <a:accent2>
        <a:srgbClr val="33CC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2DB9B9"/>
      </a:accent6>
      <a:hlink>
        <a:srgbClr val="00FFCC"/>
      </a:hlink>
      <a:folHlink>
        <a:srgbClr val="808000"/>
      </a:folHlink>
    </a:clrScheme>
    <a:fontScheme name="11_Mountain Top">
      <a:majorFont>
        <a:latin typeface="Times New Roman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rgbClr val="800000"/>
          </a:solidFill>
          <a:prstDash val="solid"/>
          <a:round/>
          <a:headEnd type="none" w="med" len="med"/>
          <a:tailEnd type="none" w="med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5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rgbClr val="800000"/>
          </a:solidFill>
          <a:prstDash val="solid"/>
          <a:round/>
          <a:headEnd type="none" w="med" len="med"/>
          <a:tailEnd type="none" w="med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5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新細明體" pitchFamily="18" charset="-120"/>
          </a:defRPr>
        </a:defPPr>
      </a:lstStyle>
    </a:lnDef>
  </a:objectDefaults>
  <a:extraClrSchemeLst>
    <a:extraClrScheme>
      <a:clrScheme name="11_Mountain Top 1">
        <a:dk1>
          <a:srgbClr val="4C3A1C"/>
        </a:dk1>
        <a:lt1>
          <a:srgbClr val="FFFFFF"/>
        </a:lt1>
        <a:dk2>
          <a:srgbClr val="993300"/>
        </a:dk2>
        <a:lt2>
          <a:srgbClr val="CCAA00"/>
        </a:lt2>
        <a:accent1>
          <a:srgbClr val="FF3300"/>
        </a:accent1>
        <a:accent2>
          <a:srgbClr val="9E6600"/>
        </a:accent2>
        <a:accent3>
          <a:srgbClr val="CAADAA"/>
        </a:accent3>
        <a:accent4>
          <a:srgbClr val="DADADA"/>
        </a:accent4>
        <a:accent5>
          <a:srgbClr val="FFADAA"/>
        </a:accent5>
        <a:accent6>
          <a:srgbClr val="8F5C00"/>
        </a:accent6>
        <a:hlink>
          <a:srgbClr val="FFCC00"/>
        </a:hlink>
        <a:folHlink>
          <a:srgbClr val="F7DC9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2">
        <a:dk1>
          <a:srgbClr val="3D0058"/>
        </a:dk1>
        <a:lt1>
          <a:srgbClr val="FFFFFF"/>
        </a:lt1>
        <a:dk2>
          <a:srgbClr val="9188B0"/>
        </a:dk2>
        <a:lt2>
          <a:srgbClr val="DDE0DC"/>
        </a:lt2>
        <a:accent1>
          <a:srgbClr val="FFCC00"/>
        </a:accent1>
        <a:accent2>
          <a:srgbClr val="4C3D78"/>
        </a:accent2>
        <a:accent3>
          <a:srgbClr val="C7C3D4"/>
        </a:accent3>
        <a:accent4>
          <a:srgbClr val="DADADA"/>
        </a:accent4>
        <a:accent5>
          <a:srgbClr val="FFE2AA"/>
        </a:accent5>
        <a:accent6>
          <a:srgbClr val="44366C"/>
        </a:accent6>
        <a:hlink>
          <a:srgbClr val="743D78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3">
        <a:dk1>
          <a:srgbClr val="10104C"/>
        </a:dk1>
        <a:lt1>
          <a:srgbClr val="FFFFFF"/>
        </a:lt1>
        <a:dk2>
          <a:srgbClr val="003366"/>
        </a:dk2>
        <a:lt2>
          <a:srgbClr val="C6CCD4"/>
        </a:lt2>
        <a:accent1>
          <a:srgbClr val="33CCFF"/>
        </a:accent1>
        <a:accent2>
          <a:srgbClr val="5B5B8D"/>
        </a:accent2>
        <a:accent3>
          <a:srgbClr val="AAADB8"/>
        </a:accent3>
        <a:accent4>
          <a:srgbClr val="DADADA"/>
        </a:accent4>
        <a:accent5>
          <a:srgbClr val="ADE2FF"/>
        </a:accent5>
        <a:accent6>
          <a:srgbClr val="52527F"/>
        </a:accent6>
        <a:hlink>
          <a:srgbClr val="4529AB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4">
        <a:dk1>
          <a:srgbClr val="B0C8CA"/>
        </a:dk1>
        <a:lt1>
          <a:srgbClr val="FFFFFF"/>
        </a:lt1>
        <a:dk2>
          <a:srgbClr val="000099"/>
        </a:dk2>
        <a:lt2>
          <a:srgbClr val="FFFFFF"/>
        </a:lt2>
        <a:accent1>
          <a:srgbClr val="89C4FF"/>
        </a:accent1>
        <a:accent2>
          <a:srgbClr val="00008C"/>
        </a:accent2>
        <a:accent3>
          <a:srgbClr val="AAAACA"/>
        </a:accent3>
        <a:accent4>
          <a:srgbClr val="DADADA"/>
        </a:accent4>
        <a:accent5>
          <a:srgbClr val="C4DEFF"/>
        </a:accent5>
        <a:accent6>
          <a:srgbClr val="00007E"/>
        </a:accent6>
        <a:hlink>
          <a:srgbClr val="6666FF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5">
        <a:dk1>
          <a:srgbClr val="463416"/>
        </a:dk1>
        <a:lt1>
          <a:srgbClr val="FFFFFF"/>
        </a:lt1>
        <a:dk2>
          <a:srgbClr val="003399"/>
        </a:dk2>
        <a:lt2>
          <a:srgbClr val="E3E3FF"/>
        </a:lt2>
        <a:accent1>
          <a:srgbClr val="3399FF"/>
        </a:accent1>
        <a:accent2>
          <a:srgbClr val="33CCCC"/>
        </a:accent2>
        <a:accent3>
          <a:srgbClr val="AAADCA"/>
        </a:accent3>
        <a:accent4>
          <a:srgbClr val="DADADA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6">
        <a:dk1>
          <a:srgbClr val="809296"/>
        </a:dk1>
        <a:lt1>
          <a:srgbClr val="FFFFFF"/>
        </a:lt1>
        <a:dk2>
          <a:srgbClr val="6699FF"/>
        </a:dk2>
        <a:lt2>
          <a:srgbClr val="B3EDFF"/>
        </a:lt2>
        <a:accent1>
          <a:srgbClr val="FF9933"/>
        </a:accent1>
        <a:accent2>
          <a:srgbClr val="FFAA99"/>
        </a:accent2>
        <a:accent3>
          <a:srgbClr val="B8CAFF"/>
        </a:accent3>
        <a:accent4>
          <a:srgbClr val="DADADA"/>
        </a:accent4>
        <a:accent5>
          <a:srgbClr val="FFCAAD"/>
        </a:accent5>
        <a:accent6>
          <a:srgbClr val="E79A8A"/>
        </a:accent6>
        <a:hlink>
          <a:srgbClr val="FFCFA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7">
        <a:dk1>
          <a:srgbClr val="006666"/>
        </a:dk1>
        <a:lt1>
          <a:srgbClr val="FFFFFF"/>
        </a:lt1>
        <a:dk2>
          <a:srgbClr val="85D1E3"/>
        </a:dk2>
        <a:lt2>
          <a:srgbClr val="CCFFFF"/>
        </a:lt2>
        <a:accent1>
          <a:srgbClr val="FFCC00"/>
        </a:accent1>
        <a:accent2>
          <a:srgbClr val="00CC99"/>
        </a:accent2>
        <a:accent3>
          <a:srgbClr val="C2E5EF"/>
        </a:accent3>
        <a:accent4>
          <a:srgbClr val="DADADA"/>
        </a:accent4>
        <a:accent5>
          <a:srgbClr val="FFE2AA"/>
        </a:accent5>
        <a:accent6>
          <a:srgbClr val="00B98A"/>
        </a:accent6>
        <a:hlink>
          <a:srgbClr val="0099FF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8">
        <a:dk1>
          <a:srgbClr val="404B3D"/>
        </a:dk1>
        <a:lt1>
          <a:srgbClr val="FFFFFF"/>
        </a:lt1>
        <a:dk2>
          <a:srgbClr val="A7A491"/>
        </a:dk2>
        <a:lt2>
          <a:srgbClr val="CCD0CA"/>
        </a:lt2>
        <a:accent1>
          <a:srgbClr val="33CCCC"/>
        </a:accent1>
        <a:accent2>
          <a:srgbClr val="004E4C"/>
        </a:accent2>
        <a:accent3>
          <a:srgbClr val="D0CFC7"/>
        </a:accent3>
        <a:accent4>
          <a:srgbClr val="DADADA"/>
        </a:accent4>
        <a:accent5>
          <a:srgbClr val="ADE2E2"/>
        </a:accent5>
        <a:accent6>
          <a:srgbClr val="004644"/>
        </a:accent6>
        <a:hlink>
          <a:srgbClr val="477781"/>
        </a:hlink>
        <a:folHlink>
          <a:srgbClr val="85CC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9">
        <a:dk1>
          <a:srgbClr val="000000"/>
        </a:dk1>
        <a:lt1>
          <a:srgbClr val="FFFFFF"/>
        </a:lt1>
        <a:dk2>
          <a:srgbClr val="FFFFAF"/>
        </a:dk2>
        <a:lt2>
          <a:srgbClr val="676597"/>
        </a:lt2>
        <a:accent1>
          <a:srgbClr val="66CCFF"/>
        </a:accent1>
        <a:accent2>
          <a:srgbClr val="CCECFF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B9D6E7"/>
        </a:accent6>
        <a:hlink>
          <a:srgbClr val="6600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Mountain Top 10">
        <a:dk1>
          <a:srgbClr val="000000"/>
        </a:dk1>
        <a:lt1>
          <a:srgbClr val="CCECFF"/>
        </a:lt1>
        <a:dk2>
          <a:srgbClr val="000099"/>
        </a:dk2>
        <a:lt2>
          <a:srgbClr val="463416"/>
        </a:lt2>
        <a:accent1>
          <a:srgbClr val="3399FF"/>
        </a:accent1>
        <a:accent2>
          <a:srgbClr val="33CCCC"/>
        </a:accent2>
        <a:accent3>
          <a:srgbClr val="E2F4FF"/>
        </a:accent3>
        <a:accent4>
          <a:srgbClr val="000000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Mountain Top 11">
        <a:dk1>
          <a:srgbClr val="000000"/>
        </a:dk1>
        <a:lt1>
          <a:srgbClr val="FFFFFF"/>
        </a:lt1>
        <a:dk2>
          <a:srgbClr val="000099"/>
        </a:dk2>
        <a:lt2>
          <a:srgbClr val="463416"/>
        </a:lt2>
        <a:accent1>
          <a:srgbClr val="3399FF"/>
        </a:accent1>
        <a:accent2>
          <a:srgbClr val="33CC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Mountain Top 12">
        <a:dk1>
          <a:srgbClr val="000000"/>
        </a:dk1>
        <a:lt1>
          <a:srgbClr val="FFFFFF"/>
        </a:lt1>
        <a:dk2>
          <a:srgbClr val="FFFFFF"/>
        </a:dk2>
        <a:lt2>
          <a:srgbClr val="463416"/>
        </a:lt2>
        <a:accent1>
          <a:srgbClr val="3399FF"/>
        </a:accent1>
        <a:accent2>
          <a:srgbClr val="33CC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9_Mountain Top">
  <a:themeElements>
    <a:clrScheme name="11_Mountain Top 12">
      <a:dk1>
        <a:srgbClr val="000000"/>
      </a:dk1>
      <a:lt1>
        <a:srgbClr val="FFFFFF"/>
      </a:lt1>
      <a:dk2>
        <a:srgbClr val="FFFFFF"/>
      </a:dk2>
      <a:lt2>
        <a:srgbClr val="463416"/>
      </a:lt2>
      <a:accent1>
        <a:srgbClr val="3399FF"/>
      </a:accent1>
      <a:accent2>
        <a:srgbClr val="33CC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2DB9B9"/>
      </a:accent6>
      <a:hlink>
        <a:srgbClr val="00FFCC"/>
      </a:hlink>
      <a:folHlink>
        <a:srgbClr val="808000"/>
      </a:folHlink>
    </a:clrScheme>
    <a:fontScheme name="11_Mountain Top">
      <a:majorFont>
        <a:latin typeface="Times New Roman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rgbClr val="800000"/>
          </a:solidFill>
          <a:prstDash val="solid"/>
          <a:round/>
          <a:headEnd type="none" w="med" len="med"/>
          <a:tailEnd type="none" w="med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5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rgbClr val="800000"/>
          </a:solidFill>
          <a:prstDash val="solid"/>
          <a:round/>
          <a:headEnd type="none" w="med" len="med"/>
          <a:tailEnd type="none" w="med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5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新細明體" pitchFamily="18" charset="-120"/>
          </a:defRPr>
        </a:defPPr>
      </a:lstStyle>
    </a:lnDef>
  </a:objectDefaults>
  <a:extraClrSchemeLst>
    <a:extraClrScheme>
      <a:clrScheme name="11_Mountain Top 1">
        <a:dk1>
          <a:srgbClr val="4C3A1C"/>
        </a:dk1>
        <a:lt1>
          <a:srgbClr val="FFFFFF"/>
        </a:lt1>
        <a:dk2>
          <a:srgbClr val="993300"/>
        </a:dk2>
        <a:lt2>
          <a:srgbClr val="CCAA00"/>
        </a:lt2>
        <a:accent1>
          <a:srgbClr val="FF3300"/>
        </a:accent1>
        <a:accent2>
          <a:srgbClr val="9E6600"/>
        </a:accent2>
        <a:accent3>
          <a:srgbClr val="CAADAA"/>
        </a:accent3>
        <a:accent4>
          <a:srgbClr val="DADADA"/>
        </a:accent4>
        <a:accent5>
          <a:srgbClr val="FFADAA"/>
        </a:accent5>
        <a:accent6>
          <a:srgbClr val="8F5C00"/>
        </a:accent6>
        <a:hlink>
          <a:srgbClr val="FFCC00"/>
        </a:hlink>
        <a:folHlink>
          <a:srgbClr val="F7DC9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2">
        <a:dk1>
          <a:srgbClr val="3D0058"/>
        </a:dk1>
        <a:lt1>
          <a:srgbClr val="FFFFFF"/>
        </a:lt1>
        <a:dk2>
          <a:srgbClr val="9188B0"/>
        </a:dk2>
        <a:lt2>
          <a:srgbClr val="DDE0DC"/>
        </a:lt2>
        <a:accent1>
          <a:srgbClr val="FFCC00"/>
        </a:accent1>
        <a:accent2>
          <a:srgbClr val="4C3D78"/>
        </a:accent2>
        <a:accent3>
          <a:srgbClr val="C7C3D4"/>
        </a:accent3>
        <a:accent4>
          <a:srgbClr val="DADADA"/>
        </a:accent4>
        <a:accent5>
          <a:srgbClr val="FFE2AA"/>
        </a:accent5>
        <a:accent6>
          <a:srgbClr val="44366C"/>
        </a:accent6>
        <a:hlink>
          <a:srgbClr val="743D78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3">
        <a:dk1>
          <a:srgbClr val="10104C"/>
        </a:dk1>
        <a:lt1>
          <a:srgbClr val="FFFFFF"/>
        </a:lt1>
        <a:dk2>
          <a:srgbClr val="003366"/>
        </a:dk2>
        <a:lt2>
          <a:srgbClr val="C6CCD4"/>
        </a:lt2>
        <a:accent1>
          <a:srgbClr val="33CCFF"/>
        </a:accent1>
        <a:accent2>
          <a:srgbClr val="5B5B8D"/>
        </a:accent2>
        <a:accent3>
          <a:srgbClr val="AAADB8"/>
        </a:accent3>
        <a:accent4>
          <a:srgbClr val="DADADA"/>
        </a:accent4>
        <a:accent5>
          <a:srgbClr val="ADE2FF"/>
        </a:accent5>
        <a:accent6>
          <a:srgbClr val="52527F"/>
        </a:accent6>
        <a:hlink>
          <a:srgbClr val="4529AB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4">
        <a:dk1>
          <a:srgbClr val="B0C8CA"/>
        </a:dk1>
        <a:lt1>
          <a:srgbClr val="FFFFFF"/>
        </a:lt1>
        <a:dk2>
          <a:srgbClr val="000099"/>
        </a:dk2>
        <a:lt2>
          <a:srgbClr val="FFFFFF"/>
        </a:lt2>
        <a:accent1>
          <a:srgbClr val="89C4FF"/>
        </a:accent1>
        <a:accent2>
          <a:srgbClr val="00008C"/>
        </a:accent2>
        <a:accent3>
          <a:srgbClr val="AAAACA"/>
        </a:accent3>
        <a:accent4>
          <a:srgbClr val="DADADA"/>
        </a:accent4>
        <a:accent5>
          <a:srgbClr val="C4DEFF"/>
        </a:accent5>
        <a:accent6>
          <a:srgbClr val="00007E"/>
        </a:accent6>
        <a:hlink>
          <a:srgbClr val="6666FF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5">
        <a:dk1>
          <a:srgbClr val="463416"/>
        </a:dk1>
        <a:lt1>
          <a:srgbClr val="FFFFFF"/>
        </a:lt1>
        <a:dk2>
          <a:srgbClr val="003399"/>
        </a:dk2>
        <a:lt2>
          <a:srgbClr val="E3E3FF"/>
        </a:lt2>
        <a:accent1>
          <a:srgbClr val="3399FF"/>
        </a:accent1>
        <a:accent2>
          <a:srgbClr val="33CCCC"/>
        </a:accent2>
        <a:accent3>
          <a:srgbClr val="AAADCA"/>
        </a:accent3>
        <a:accent4>
          <a:srgbClr val="DADADA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6">
        <a:dk1>
          <a:srgbClr val="809296"/>
        </a:dk1>
        <a:lt1>
          <a:srgbClr val="FFFFFF"/>
        </a:lt1>
        <a:dk2>
          <a:srgbClr val="6699FF"/>
        </a:dk2>
        <a:lt2>
          <a:srgbClr val="B3EDFF"/>
        </a:lt2>
        <a:accent1>
          <a:srgbClr val="FF9933"/>
        </a:accent1>
        <a:accent2>
          <a:srgbClr val="FFAA99"/>
        </a:accent2>
        <a:accent3>
          <a:srgbClr val="B8CAFF"/>
        </a:accent3>
        <a:accent4>
          <a:srgbClr val="DADADA"/>
        </a:accent4>
        <a:accent5>
          <a:srgbClr val="FFCAAD"/>
        </a:accent5>
        <a:accent6>
          <a:srgbClr val="E79A8A"/>
        </a:accent6>
        <a:hlink>
          <a:srgbClr val="FFCFA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7">
        <a:dk1>
          <a:srgbClr val="006666"/>
        </a:dk1>
        <a:lt1>
          <a:srgbClr val="FFFFFF"/>
        </a:lt1>
        <a:dk2>
          <a:srgbClr val="85D1E3"/>
        </a:dk2>
        <a:lt2>
          <a:srgbClr val="CCFFFF"/>
        </a:lt2>
        <a:accent1>
          <a:srgbClr val="FFCC00"/>
        </a:accent1>
        <a:accent2>
          <a:srgbClr val="00CC99"/>
        </a:accent2>
        <a:accent3>
          <a:srgbClr val="C2E5EF"/>
        </a:accent3>
        <a:accent4>
          <a:srgbClr val="DADADA"/>
        </a:accent4>
        <a:accent5>
          <a:srgbClr val="FFE2AA"/>
        </a:accent5>
        <a:accent6>
          <a:srgbClr val="00B98A"/>
        </a:accent6>
        <a:hlink>
          <a:srgbClr val="0099FF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8">
        <a:dk1>
          <a:srgbClr val="404B3D"/>
        </a:dk1>
        <a:lt1>
          <a:srgbClr val="FFFFFF"/>
        </a:lt1>
        <a:dk2>
          <a:srgbClr val="A7A491"/>
        </a:dk2>
        <a:lt2>
          <a:srgbClr val="CCD0CA"/>
        </a:lt2>
        <a:accent1>
          <a:srgbClr val="33CCCC"/>
        </a:accent1>
        <a:accent2>
          <a:srgbClr val="004E4C"/>
        </a:accent2>
        <a:accent3>
          <a:srgbClr val="D0CFC7"/>
        </a:accent3>
        <a:accent4>
          <a:srgbClr val="DADADA"/>
        </a:accent4>
        <a:accent5>
          <a:srgbClr val="ADE2E2"/>
        </a:accent5>
        <a:accent6>
          <a:srgbClr val="004644"/>
        </a:accent6>
        <a:hlink>
          <a:srgbClr val="477781"/>
        </a:hlink>
        <a:folHlink>
          <a:srgbClr val="85CC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9">
        <a:dk1>
          <a:srgbClr val="000000"/>
        </a:dk1>
        <a:lt1>
          <a:srgbClr val="FFFFFF"/>
        </a:lt1>
        <a:dk2>
          <a:srgbClr val="FFFFAF"/>
        </a:dk2>
        <a:lt2>
          <a:srgbClr val="676597"/>
        </a:lt2>
        <a:accent1>
          <a:srgbClr val="66CCFF"/>
        </a:accent1>
        <a:accent2>
          <a:srgbClr val="CCECFF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B9D6E7"/>
        </a:accent6>
        <a:hlink>
          <a:srgbClr val="6600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Mountain Top 10">
        <a:dk1>
          <a:srgbClr val="000000"/>
        </a:dk1>
        <a:lt1>
          <a:srgbClr val="CCECFF"/>
        </a:lt1>
        <a:dk2>
          <a:srgbClr val="000099"/>
        </a:dk2>
        <a:lt2>
          <a:srgbClr val="463416"/>
        </a:lt2>
        <a:accent1>
          <a:srgbClr val="3399FF"/>
        </a:accent1>
        <a:accent2>
          <a:srgbClr val="33CCCC"/>
        </a:accent2>
        <a:accent3>
          <a:srgbClr val="E2F4FF"/>
        </a:accent3>
        <a:accent4>
          <a:srgbClr val="000000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Mountain Top 11">
        <a:dk1>
          <a:srgbClr val="000000"/>
        </a:dk1>
        <a:lt1>
          <a:srgbClr val="FFFFFF"/>
        </a:lt1>
        <a:dk2>
          <a:srgbClr val="000099"/>
        </a:dk2>
        <a:lt2>
          <a:srgbClr val="463416"/>
        </a:lt2>
        <a:accent1>
          <a:srgbClr val="3399FF"/>
        </a:accent1>
        <a:accent2>
          <a:srgbClr val="33CC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Mountain Top 12">
        <a:dk1>
          <a:srgbClr val="000000"/>
        </a:dk1>
        <a:lt1>
          <a:srgbClr val="FFFFFF"/>
        </a:lt1>
        <a:dk2>
          <a:srgbClr val="FFFFFF"/>
        </a:dk2>
        <a:lt2>
          <a:srgbClr val="463416"/>
        </a:lt2>
        <a:accent1>
          <a:srgbClr val="3399FF"/>
        </a:accent1>
        <a:accent2>
          <a:srgbClr val="33CC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主题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聚合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聚合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53DC2220-3434-419D-9210-E9FE3546A59C}" vid="{07DED40F-BE99-4C5A-9505-9CB02F53FA72}"/>
    </a:ext>
  </a:extLst>
</a:theme>
</file>

<file path=ppt/theme/theme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mountian top</Template>
  <TotalTime>2233</TotalTime>
  <Words>3988</Words>
  <Application>Microsoft Office PowerPoint</Application>
  <PresentationFormat>全屏显示(4:3)</PresentationFormat>
  <Paragraphs>246</Paragraphs>
  <Slides>55</Slides>
  <Notes>10</Notes>
  <HiddenSlides>0</HiddenSlides>
  <MMClips>0</MMClips>
  <ScaleCrop>false</ScaleCrop>
  <HeadingPairs>
    <vt:vector size="8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7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55</vt:i4>
      </vt:variant>
    </vt:vector>
  </HeadingPairs>
  <TitlesOfParts>
    <vt:vector size="84" baseType="lpstr">
      <vt:lpstr>Arial Unicode MS</vt:lpstr>
      <vt:lpstr>CentSchbook BT</vt:lpstr>
      <vt:lpstr>新細明體</vt:lpstr>
      <vt:lpstr>黑体</vt:lpstr>
      <vt:lpstr>华文楷体</vt:lpstr>
      <vt:lpstr>华文细黑</vt:lpstr>
      <vt:lpstr>楷体_GB2312</vt:lpstr>
      <vt:lpstr>宋体</vt:lpstr>
      <vt:lpstr>Arial</vt:lpstr>
      <vt:lpstr>Calibri</vt:lpstr>
      <vt:lpstr>Cambria Math</vt:lpstr>
      <vt:lpstr>Garamond</vt:lpstr>
      <vt:lpstr>Impact</vt:lpstr>
      <vt:lpstr>Lucida Sans Unicode</vt:lpstr>
      <vt:lpstr>Tahoma</vt:lpstr>
      <vt:lpstr>Times New Roman</vt:lpstr>
      <vt:lpstr>Verdana</vt:lpstr>
      <vt:lpstr>Wingdings</vt:lpstr>
      <vt:lpstr>Wingdings 2</vt:lpstr>
      <vt:lpstr>Wingdings 3</vt:lpstr>
      <vt:lpstr>mountian top</vt:lpstr>
      <vt:lpstr>16_Mountain Top</vt:lpstr>
      <vt:lpstr>17_Mountain Top</vt:lpstr>
      <vt:lpstr>1_mountian top</vt:lpstr>
      <vt:lpstr>18_Mountain Top</vt:lpstr>
      <vt:lpstr>19_Mountain Top</vt:lpstr>
      <vt:lpstr>主题1</vt:lpstr>
      <vt:lpstr>Microsoft 公式 3.0</vt:lpstr>
      <vt:lpstr>FotoTouch Color Image</vt:lpstr>
      <vt:lpstr>原子物理学</vt:lpstr>
      <vt:lpstr>刘昊迪</vt:lpstr>
      <vt:lpstr>原子物理学好学么？——易于考试，难于精通</vt:lpstr>
      <vt:lpstr>原子物理学有意思么？——当年富二代们情有独钟</vt:lpstr>
      <vt:lpstr>PowerPoint 演示文稿</vt:lpstr>
      <vt:lpstr>原子物理发展史——参考阅读</vt:lpstr>
      <vt:lpstr>PowerPoint 演示文稿</vt:lpstr>
      <vt:lpstr>PowerPoint 演示文稿</vt:lpstr>
      <vt:lpstr>哲学家的答案——古代中国</vt:lpstr>
      <vt:lpstr>PowerPoint 演示文稿</vt:lpstr>
      <vt:lpstr>哲学家的答案——阿布德拉城的原子学说</vt:lpstr>
      <vt:lpstr>哲学家的答案——古希腊的相反观点</vt:lpstr>
      <vt:lpstr>物质是存在微小单元还是连续的？</vt:lpstr>
      <vt:lpstr>多元论——中国的五行说</vt:lpstr>
      <vt:lpstr>多元论——古希腊的四元说</vt:lpstr>
      <vt:lpstr>PowerPoint 演示文稿</vt:lpstr>
      <vt:lpstr>四元论与古代化学家——炼金术士</vt:lpstr>
      <vt:lpstr>现代科学的答案——原子学说</vt:lpstr>
      <vt:lpstr>道尔顿的原子论</vt:lpstr>
      <vt:lpstr>PowerPoint 演示文稿</vt:lpstr>
      <vt:lpstr>PowerPoint 演示文稿</vt:lpstr>
      <vt:lpstr>PowerPoint 演示文稿</vt:lpstr>
      <vt:lpstr>原子的质量和大小</vt:lpstr>
      <vt:lpstr> 部分原子的原子量</vt:lpstr>
      <vt:lpstr>PowerPoint 演示文稿</vt:lpstr>
      <vt:lpstr>除原子的质量外，人们还要问原子究竟有多大？ </vt:lpstr>
      <vt:lpstr>部分原子的半径</vt:lpstr>
      <vt:lpstr>一尺之棰，日取其半，万世不竭？</vt:lpstr>
      <vt:lpstr>元素周期律的发现       标志着经典原子论的确立</vt:lpstr>
      <vt:lpstr>PowerPoint 演示文稿</vt:lpstr>
      <vt:lpstr>PowerPoint 演示文稿</vt:lpstr>
      <vt:lpstr>PowerPoint 演示文稿</vt:lpstr>
      <vt:lpstr>PowerPoint 演示文稿</vt:lpstr>
      <vt:lpstr>当我们切开原子——亚原子时代 本课程的主要内容</vt:lpstr>
      <vt:lpstr>原子的内部结构是什么？</vt:lpstr>
      <vt:lpstr>扎克伯格买的婴儿书</vt:lpstr>
      <vt:lpstr>PowerPoint 演示文稿</vt:lpstr>
      <vt:lpstr>PowerPoint 演示文稿</vt:lpstr>
      <vt:lpstr>PowerPoint 演示文稿</vt:lpstr>
      <vt:lpstr>第三章：玻尔理论的困难，量子力学的诞生</vt:lpstr>
      <vt:lpstr>内容提要</vt:lpstr>
      <vt:lpstr>第四章：电子自旋和原子的精细结构</vt:lpstr>
      <vt:lpstr>光是什么？ or 物质是什么？</vt:lpstr>
      <vt:lpstr>第五章：多电子原子；用原子结构的现代观点解释元素周期性</vt:lpstr>
      <vt:lpstr>PowerPoint 演示文稿</vt:lpstr>
      <vt:lpstr>PowerPoint 演示文稿</vt:lpstr>
      <vt:lpstr>PowerPoint 演示文稿</vt:lpstr>
      <vt:lpstr>PowerPoint 演示文稿</vt:lpstr>
      <vt:lpstr>2013诺贝尔物理学奖——希格斯玻色子</vt:lpstr>
      <vt:lpstr>PowerPoint 演示文稿</vt:lpstr>
      <vt:lpstr>原子物理的发展 合成新元素——做自己的造物主</vt:lpstr>
      <vt:lpstr>PowerPoint 演示文稿</vt:lpstr>
      <vt:lpstr>原子物理的发展——隧道扫描显微镜</vt:lpstr>
      <vt:lpstr>冷原子物理——原子物理的新应用</vt:lpstr>
      <vt:lpstr>第一章　原子的卢瑟福模型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刘昊迪</dc:creator>
  <cp:lastModifiedBy>刘昊迪</cp:lastModifiedBy>
  <cp:revision>116</cp:revision>
  <dcterms:created xsi:type="dcterms:W3CDTF">2015-02-16T02:36:18Z</dcterms:created>
  <dcterms:modified xsi:type="dcterms:W3CDTF">2016-03-01T05:18:04Z</dcterms:modified>
</cp:coreProperties>
</file>